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93" r:id="rId3"/>
    <p:sldId id="302" r:id="rId4"/>
    <p:sldId id="288" r:id="rId5"/>
    <p:sldId id="292" r:id="rId6"/>
    <p:sldId id="296" r:id="rId7"/>
    <p:sldId id="291" r:id="rId8"/>
    <p:sldId id="297" r:id="rId9"/>
    <p:sldId id="294" r:id="rId10"/>
    <p:sldId id="300" r:id="rId11"/>
    <p:sldId id="295"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95938-FADA-42E1-BBE3-24844D1A157C}" v="27" dt="2024-02-12T11:43:52.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9" autoAdjust="0"/>
    <p:restoredTop sz="94660"/>
  </p:normalViewPr>
  <p:slideViewPr>
    <p:cSldViewPr snapToGrid="0">
      <p:cViewPr>
        <p:scale>
          <a:sx n="92" d="100"/>
          <a:sy n="92" d="100"/>
        </p:scale>
        <p:origin x="72" y="1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3180-834A-5621-2416-22263F982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34F4A3-899D-C114-5615-E73B60F1B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11A68A-711E-0139-8052-4067353BCA69}"/>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5" name="Footer Placeholder 4">
            <a:extLst>
              <a:ext uri="{FF2B5EF4-FFF2-40B4-BE49-F238E27FC236}">
                <a16:creationId xmlns:a16="http://schemas.microsoft.com/office/drawing/2014/main" id="{8B515FA2-36CB-A949-A2EC-49B68A753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6E01C-0A82-89A4-9981-0D9956A2E794}"/>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25474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46C9-5CEB-18AD-5551-D3F5A3B27F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4566F4-40F0-9692-3266-ED400F52D0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6F5CF9-A830-605C-CC83-4E2B18308CBA}"/>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5" name="Footer Placeholder 4">
            <a:extLst>
              <a:ext uri="{FF2B5EF4-FFF2-40B4-BE49-F238E27FC236}">
                <a16:creationId xmlns:a16="http://schemas.microsoft.com/office/drawing/2014/main" id="{02CF95CD-D072-9E41-8BD0-51C8C553D6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DA7C9-2B2A-A255-B84D-97A9B627ACD4}"/>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29432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A4F3E-15DE-1A2C-578B-49FAF51A95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AB5D4-5FB1-F80D-7C63-8D85E432C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64CF4-CB46-BBC0-EE3C-98CEED17C32E}"/>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5" name="Footer Placeholder 4">
            <a:extLst>
              <a:ext uri="{FF2B5EF4-FFF2-40B4-BE49-F238E27FC236}">
                <a16:creationId xmlns:a16="http://schemas.microsoft.com/office/drawing/2014/main" id="{B7E82872-67D7-C935-031C-4F8E796EC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61E070-3CDD-2B66-572A-E9EFA4C6DAA9}"/>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53926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B751-AEB0-05DC-CA16-FDA7F0EE4DFC}"/>
              </a:ext>
            </a:extLst>
          </p:cNvPr>
          <p:cNvSpPr>
            <a:spLocks noGrp="1"/>
          </p:cNvSpPr>
          <p:nvPr>
            <p:ph type="title"/>
          </p:nvPr>
        </p:nvSpPr>
        <p:spPr>
          <a:xfrm>
            <a:off x="1623526" y="860079"/>
            <a:ext cx="9730274" cy="10049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9EC9F3D-7287-88F5-417E-65D11D018705}"/>
              </a:ext>
            </a:extLst>
          </p:cNvPr>
          <p:cNvSpPr>
            <a:spLocks noGrp="1"/>
          </p:cNvSpPr>
          <p:nvPr>
            <p:ph idx="1"/>
          </p:nvPr>
        </p:nvSpPr>
        <p:spPr>
          <a:xfrm>
            <a:off x="1623526" y="1979733"/>
            <a:ext cx="9730273" cy="41972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4" descr="eLogbook Home">
            <a:extLst>
              <a:ext uri="{FF2B5EF4-FFF2-40B4-BE49-F238E27FC236}">
                <a16:creationId xmlns:a16="http://schemas.microsoft.com/office/drawing/2014/main" id="{03BC2278-D7BF-E859-CE37-897E676A72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4139"/>
          <a:stretch/>
        </p:blipFill>
        <p:spPr bwMode="auto">
          <a:xfrm>
            <a:off x="328431" y="131903"/>
            <a:ext cx="1905000" cy="4391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473BFD5-8033-7E83-F497-1B9CE20AAE77}"/>
              </a:ext>
            </a:extLst>
          </p:cNvPr>
          <p:cNvSpPr txBox="1"/>
          <p:nvPr userDrawn="1"/>
        </p:nvSpPr>
        <p:spPr>
          <a:xfrm>
            <a:off x="334594" y="491534"/>
            <a:ext cx="1566153" cy="276999"/>
          </a:xfrm>
          <a:prstGeom prst="rect">
            <a:avLst/>
          </a:prstGeom>
          <a:noFill/>
        </p:spPr>
        <p:txBody>
          <a:bodyPr wrap="square" rtlCol="0">
            <a:spAutoFit/>
          </a:bodyPr>
          <a:lstStyle/>
          <a:p>
            <a:r>
              <a:rPr lang="en-US" sz="1200" dirty="0">
                <a:cs typeface="Times New Roman" panose="02020603050405020304" pitchFamily="18" charset="0"/>
              </a:rPr>
              <a:t>A logbook for life…</a:t>
            </a:r>
            <a:endParaRPr lang="en-GB" sz="1200" dirty="0">
              <a:cs typeface="Times New Roman" panose="02020603050405020304" pitchFamily="18" charset="0"/>
            </a:endParaRPr>
          </a:p>
        </p:txBody>
      </p:sp>
      <p:pic>
        <p:nvPicPr>
          <p:cNvPr id="4" name="Picture 4" descr="The Royal College of Surgeons in Ireland">
            <a:extLst>
              <a:ext uri="{FF2B5EF4-FFF2-40B4-BE49-F238E27FC236}">
                <a16:creationId xmlns:a16="http://schemas.microsoft.com/office/drawing/2014/main" id="{F544F6AB-75D5-B8E4-5917-F2D374A401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00" y="996723"/>
            <a:ext cx="8858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e Royal College of Physicians and Surgeons of Glasgow">
            <a:extLst>
              <a:ext uri="{FF2B5EF4-FFF2-40B4-BE49-F238E27FC236}">
                <a16:creationId xmlns:a16="http://schemas.microsoft.com/office/drawing/2014/main" id="{2E83E38B-DAF5-FFED-4422-B0F5036BB21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8636" y="5264604"/>
            <a:ext cx="9525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e Royal College of Surgeons of England">
            <a:extLst>
              <a:ext uri="{FF2B5EF4-FFF2-40B4-BE49-F238E27FC236}">
                <a16:creationId xmlns:a16="http://schemas.microsoft.com/office/drawing/2014/main" id="{F9950A5B-2271-4AE5-712F-A67BB6F3CB1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8636" y="3832452"/>
            <a:ext cx="10953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he Royal College of Surgeons of Edinburgh">
            <a:extLst>
              <a:ext uri="{FF2B5EF4-FFF2-40B4-BE49-F238E27FC236}">
                <a16:creationId xmlns:a16="http://schemas.microsoft.com/office/drawing/2014/main" id="{039E40FC-4892-1A2F-4DC3-47318421D41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8636" y="2419350"/>
            <a:ext cx="9525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2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E7A5-36B3-753E-C296-ED1A5D9E8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AA3EB7-1D97-445B-990A-58D0D36B4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5FA9A-266E-EE73-3FB4-D134C14124BE}"/>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5" name="Footer Placeholder 4">
            <a:extLst>
              <a:ext uri="{FF2B5EF4-FFF2-40B4-BE49-F238E27FC236}">
                <a16:creationId xmlns:a16="http://schemas.microsoft.com/office/drawing/2014/main" id="{51C74F73-F1DB-8DE3-2A99-BA7AA8F6B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A48C7-F53C-A156-974F-1F9C7F4BE8C0}"/>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218699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6F85-52EA-9D50-9697-1AFBD8CBFC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830A0D-83B4-377D-0FD0-AEADCF6DA0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517E4C-4F8F-C002-0546-58DF2E89C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9FA7E7-F371-AC96-AF69-F164AB0E8177}"/>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6" name="Footer Placeholder 5">
            <a:extLst>
              <a:ext uri="{FF2B5EF4-FFF2-40B4-BE49-F238E27FC236}">
                <a16:creationId xmlns:a16="http://schemas.microsoft.com/office/drawing/2014/main" id="{F38F7E5E-8F08-802F-B16A-5164ED0840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A879D-5520-F89E-2405-BACD37461AF7}"/>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6756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CE5B-2091-E84B-F6D4-8BDADBDB67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CB8D24-C59D-7325-DAB1-4129FE08F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6C4C1-ABA4-B9C2-1D46-8445CDE49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35FEFC-D266-0EE4-BD58-1F17567C3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6FA32-0D92-81DB-82FF-AB861FCC4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3D8350-F8E3-9546-2BB6-115F01DBF77C}"/>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8" name="Footer Placeholder 7">
            <a:extLst>
              <a:ext uri="{FF2B5EF4-FFF2-40B4-BE49-F238E27FC236}">
                <a16:creationId xmlns:a16="http://schemas.microsoft.com/office/drawing/2014/main" id="{2D3E6AD0-448B-B01A-93DF-0102C3CBCC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ED5E62-52B8-31A8-C429-66859040CEB7}"/>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29198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65DB-E7D8-46FE-AB79-6E7BDDF6FF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DC848-FB8C-EFD2-E2C2-A57EE6D54DDF}"/>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4" name="Footer Placeholder 3">
            <a:extLst>
              <a:ext uri="{FF2B5EF4-FFF2-40B4-BE49-F238E27FC236}">
                <a16:creationId xmlns:a16="http://schemas.microsoft.com/office/drawing/2014/main" id="{1B9FD314-4FEF-E0D6-55E8-770377D62D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270C5B-77F9-A0F8-BC52-03BE3C28FF98}"/>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172853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F0FB20-54DD-E897-1505-924F36954558}"/>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3" name="Footer Placeholder 2">
            <a:extLst>
              <a:ext uri="{FF2B5EF4-FFF2-40B4-BE49-F238E27FC236}">
                <a16:creationId xmlns:a16="http://schemas.microsoft.com/office/drawing/2014/main" id="{3E33604A-73BC-6D95-0B36-B4DC1AC4AE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B3F910-95B4-08F7-AE94-32547B3D8A8E}"/>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37456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7B83-FF39-B4D4-99A7-4FE2AFC43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A160E1-D7A8-E4B2-240E-896BB2C4C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347BDD-F1F6-E6B7-55D2-99618692C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9E0D5-078B-8754-1D32-3E5091992856}"/>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6" name="Footer Placeholder 5">
            <a:extLst>
              <a:ext uri="{FF2B5EF4-FFF2-40B4-BE49-F238E27FC236}">
                <a16:creationId xmlns:a16="http://schemas.microsoft.com/office/drawing/2014/main" id="{3B558D9E-9358-184C-C9BB-B49E4508A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94DE55-0332-AAB3-7BE2-5234BB748C64}"/>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33910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19B8-F136-6109-717A-83CF51EEE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8D739A-E44C-3CD4-5100-F34F8262D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0C8028-4CB3-658C-874E-DB44E949F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8A42D-AD97-4CC2-7838-D2435F042766}"/>
              </a:ext>
            </a:extLst>
          </p:cNvPr>
          <p:cNvSpPr>
            <a:spLocks noGrp="1"/>
          </p:cNvSpPr>
          <p:nvPr>
            <p:ph type="dt" sz="half" idx="10"/>
          </p:nvPr>
        </p:nvSpPr>
        <p:spPr/>
        <p:txBody>
          <a:bodyPr/>
          <a:lstStyle/>
          <a:p>
            <a:fld id="{2A177734-52DD-447E-AB14-40975236B509}" type="datetimeFigureOut">
              <a:rPr lang="en-GB" smtClean="0"/>
              <a:t>31/03/2024</a:t>
            </a:fld>
            <a:endParaRPr lang="en-GB"/>
          </a:p>
        </p:txBody>
      </p:sp>
      <p:sp>
        <p:nvSpPr>
          <p:cNvPr id="6" name="Footer Placeholder 5">
            <a:extLst>
              <a:ext uri="{FF2B5EF4-FFF2-40B4-BE49-F238E27FC236}">
                <a16:creationId xmlns:a16="http://schemas.microsoft.com/office/drawing/2014/main" id="{65A15211-76BF-9CB9-D481-C4916211EC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EBBDA-48A6-402C-83F5-1A70FFDEBF43}"/>
              </a:ext>
            </a:extLst>
          </p:cNvPr>
          <p:cNvSpPr>
            <a:spLocks noGrp="1"/>
          </p:cNvSpPr>
          <p:nvPr>
            <p:ph type="sldNum" sz="quarter" idx="12"/>
          </p:nvPr>
        </p:nvSpPr>
        <p:spPr/>
        <p:txBody>
          <a:bodyPr/>
          <a:lstStyle/>
          <a:p>
            <a:fld id="{02D3250F-3DDA-4D07-9C70-6E5ABB0322A8}" type="slidenum">
              <a:rPr lang="en-GB" smtClean="0"/>
              <a:t>‹#›</a:t>
            </a:fld>
            <a:endParaRPr lang="en-GB"/>
          </a:p>
        </p:txBody>
      </p:sp>
    </p:spTree>
    <p:extLst>
      <p:ext uri="{BB962C8B-B14F-4D97-AF65-F5344CB8AC3E}">
        <p14:creationId xmlns:p14="http://schemas.microsoft.com/office/powerpoint/2010/main" val="289952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4F8819-F9F7-E2D4-C933-D75037A19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17AA88-35E9-6864-7267-08BFF9560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F59570-1CB9-E7D8-1CD3-08A4FD812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77734-52DD-447E-AB14-40975236B509}" type="datetimeFigureOut">
              <a:rPr lang="en-GB" smtClean="0"/>
              <a:t>31/03/2024</a:t>
            </a:fld>
            <a:endParaRPr lang="en-GB"/>
          </a:p>
        </p:txBody>
      </p:sp>
      <p:sp>
        <p:nvSpPr>
          <p:cNvPr id="5" name="Footer Placeholder 4">
            <a:extLst>
              <a:ext uri="{FF2B5EF4-FFF2-40B4-BE49-F238E27FC236}">
                <a16:creationId xmlns:a16="http://schemas.microsoft.com/office/drawing/2014/main" id="{3A868BFC-A569-6655-6E0B-9CEF70BF6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0B44FC-7650-F804-F5F6-87739216A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3250F-3DDA-4D07-9C70-6E5ABB0322A8}" type="slidenum">
              <a:rPr lang="en-GB" smtClean="0"/>
              <a:t>‹#›</a:t>
            </a:fld>
            <a:endParaRPr lang="en-GB"/>
          </a:p>
        </p:txBody>
      </p:sp>
    </p:spTree>
    <p:extLst>
      <p:ext uri="{BB962C8B-B14F-4D97-AF65-F5344CB8AC3E}">
        <p14:creationId xmlns:p14="http://schemas.microsoft.com/office/powerpoint/2010/main" val="3150770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homson@elogbook.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helpdesk@elogboo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50558-F2F3-8054-1243-EA781F15F8EC}"/>
              </a:ext>
            </a:extLst>
          </p:cNvPr>
          <p:cNvSpPr>
            <a:spLocks noGrp="1"/>
          </p:cNvSpPr>
          <p:nvPr>
            <p:ph idx="1"/>
          </p:nvPr>
        </p:nvSpPr>
        <p:spPr>
          <a:xfrm>
            <a:off x="0" y="2389796"/>
            <a:ext cx="12192000" cy="755657"/>
          </a:xfrm>
        </p:spPr>
        <p:txBody>
          <a:bodyPr>
            <a:noAutofit/>
          </a:bodyPr>
          <a:lstStyle/>
          <a:p>
            <a:pPr marL="0" indent="0" algn="ctr">
              <a:buNone/>
            </a:pPr>
            <a:r>
              <a:rPr lang="en-US" sz="4800" dirty="0"/>
              <a:t>Peer Analysis Report Guide</a:t>
            </a:r>
          </a:p>
        </p:txBody>
      </p:sp>
      <p:sp>
        <p:nvSpPr>
          <p:cNvPr id="2" name="TextBox 1">
            <a:extLst>
              <a:ext uri="{FF2B5EF4-FFF2-40B4-BE49-F238E27FC236}">
                <a16:creationId xmlns:a16="http://schemas.microsoft.com/office/drawing/2014/main" id="{ECAE5810-4EDF-523B-CC67-8FAE0EBEC654}"/>
              </a:ext>
            </a:extLst>
          </p:cNvPr>
          <p:cNvSpPr txBox="1"/>
          <p:nvPr/>
        </p:nvSpPr>
        <p:spPr>
          <a:xfrm>
            <a:off x="0" y="4303284"/>
            <a:ext cx="12192000" cy="1295868"/>
          </a:xfrm>
          <a:prstGeom prst="rect">
            <a:avLst/>
          </a:prstGeom>
          <a:noFill/>
        </p:spPr>
        <p:txBody>
          <a:bodyPr wrap="square" rtlCol="0">
            <a:spAutoFit/>
          </a:bodyPr>
          <a:lstStyle/>
          <a:p>
            <a:pPr algn="ctr">
              <a:lnSpc>
                <a:spcPct val="150000"/>
              </a:lnSpc>
            </a:pPr>
            <a:r>
              <a:rPr lang="en-US" dirty="0"/>
              <a:t>Simon Thomson</a:t>
            </a:r>
          </a:p>
          <a:p>
            <a:pPr algn="ctr">
              <a:lnSpc>
                <a:spcPct val="150000"/>
              </a:lnSpc>
            </a:pPr>
            <a:r>
              <a:rPr lang="en-US" dirty="0" err="1"/>
              <a:t>elogbook</a:t>
            </a:r>
            <a:r>
              <a:rPr lang="en-US" dirty="0"/>
              <a:t> clinical lead</a:t>
            </a:r>
          </a:p>
          <a:p>
            <a:pPr algn="ctr">
              <a:lnSpc>
                <a:spcPct val="150000"/>
              </a:lnSpc>
            </a:pPr>
            <a:r>
              <a:rPr lang="en-US" b="1" dirty="0">
                <a:hlinkClick r:id="rId2"/>
              </a:rPr>
              <a:t>S.Thomson@elogbook.org</a:t>
            </a:r>
            <a:r>
              <a:rPr lang="en-US" b="1" dirty="0"/>
              <a:t> </a:t>
            </a:r>
            <a:endParaRPr lang="en-GB" b="1" dirty="0"/>
          </a:p>
        </p:txBody>
      </p:sp>
    </p:spTree>
    <p:extLst>
      <p:ext uri="{BB962C8B-B14F-4D97-AF65-F5344CB8AC3E}">
        <p14:creationId xmlns:p14="http://schemas.microsoft.com/office/powerpoint/2010/main" val="319782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A5ED-3576-A2B5-5022-C98A6BB6E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3D6DA-CD43-8729-A82E-147EC50AB111}"/>
              </a:ext>
            </a:extLst>
          </p:cNvPr>
          <p:cNvSpPr>
            <a:spLocks noGrp="1"/>
          </p:cNvSpPr>
          <p:nvPr>
            <p:ph type="title"/>
          </p:nvPr>
        </p:nvSpPr>
        <p:spPr/>
        <p:txBody>
          <a:bodyPr/>
          <a:lstStyle/>
          <a:p>
            <a:r>
              <a:rPr lang="en-US" dirty="0"/>
              <a:t>Unbundling Chart examples</a:t>
            </a:r>
            <a:endParaRPr lang="en-GB" dirty="0"/>
          </a:p>
        </p:txBody>
      </p:sp>
      <p:pic>
        <p:nvPicPr>
          <p:cNvPr id="19" name="Picture 18" descr="A graph of progress and progress&#10;&#10;Description automatically generated with medium confidence">
            <a:extLst>
              <a:ext uri="{FF2B5EF4-FFF2-40B4-BE49-F238E27FC236}">
                <a16:creationId xmlns:a16="http://schemas.microsoft.com/office/drawing/2014/main" id="{79EF7D41-FB8B-CC70-7A35-8DCC1D867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084" y="1958042"/>
            <a:ext cx="3611368" cy="3615750"/>
          </a:xfrm>
          <a:prstGeom prst="rect">
            <a:avLst/>
          </a:prstGeom>
          <a:ln>
            <a:solidFill>
              <a:schemeClr val="tx1"/>
            </a:solidFill>
          </a:ln>
          <a:effectLst>
            <a:outerShdw blurRad="50800" dist="38100" algn="l" rotWithShape="0">
              <a:prstClr val="black">
                <a:alpha val="40000"/>
              </a:prstClr>
            </a:outerShdw>
          </a:effectLst>
        </p:spPr>
      </p:pic>
      <p:sp>
        <p:nvSpPr>
          <p:cNvPr id="37" name="TextBox 36">
            <a:extLst>
              <a:ext uri="{FF2B5EF4-FFF2-40B4-BE49-F238E27FC236}">
                <a16:creationId xmlns:a16="http://schemas.microsoft.com/office/drawing/2014/main" id="{28CBEC78-3BCD-EEA8-137A-E15DD69647DF}"/>
              </a:ext>
            </a:extLst>
          </p:cNvPr>
          <p:cNvSpPr txBox="1"/>
          <p:nvPr/>
        </p:nvSpPr>
        <p:spPr>
          <a:xfrm>
            <a:off x="2258084" y="5690252"/>
            <a:ext cx="3611368" cy="830997"/>
          </a:xfrm>
          <a:prstGeom prst="rect">
            <a:avLst/>
          </a:prstGeom>
          <a:noFill/>
        </p:spPr>
        <p:txBody>
          <a:bodyPr wrap="square">
            <a:spAutoFit/>
          </a:bodyPr>
          <a:lstStyle/>
          <a:p>
            <a:r>
              <a:rPr lang="en-US" sz="1200" dirty="0"/>
              <a:t>A training </a:t>
            </a:r>
            <a:r>
              <a:rPr lang="en-US" sz="1200" dirty="0" err="1"/>
              <a:t>programme</a:t>
            </a:r>
            <a:r>
              <a:rPr lang="en-US" sz="1200" dirty="0"/>
              <a:t> with very high unbundling ratios to which the trainee has contributed. The trainee has achieved lower (but still substantially higher than national averages) unbundling ratios in the last year.</a:t>
            </a:r>
            <a:endParaRPr lang="en-GB" sz="1200" dirty="0"/>
          </a:p>
        </p:txBody>
      </p:sp>
      <p:pic>
        <p:nvPicPr>
          <p:cNvPr id="39" name="Picture 38" descr="A graph of progress and training&#10;&#10;Description automatically generated with medium confidence">
            <a:extLst>
              <a:ext uri="{FF2B5EF4-FFF2-40B4-BE49-F238E27FC236}">
                <a16:creationId xmlns:a16="http://schemas.microsoft.com/office/drawing/2014/main" id="{BB2C8E57-F899-B6A2-88D8-243BE2DF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218" y="1958043"/>
            <a:ext cx="3611369" cy="3615752"/>
          </a:xfrm>
          <a:prstGeom prst="rect">
            <a:avLst/>
          </a:prstGeom>
          <a:ln>
            <a:solidFill>
              <a:schemeClr val="tx1"/>
            </a:solidFill>
          </a:ln>
          <a:effectLst>
            <a:outerShdw blurRad="50800" dist="38100" algn="l" rotWithShape="0">
              <a:prstClr val="black">
                <a:alpha val="40000"/>
              </a:prstClr>
            </a:outerShdw>
          </a:effectLst>
        </p:spPr>
      </p:pic>
      <p:sp>
        <p:nvSpPr>
          <p:cNvPr id="40" name="TextBox 39">
            <a:extLst>
              <a:ext uri="{FF2B5EF4-FFF2-40B4-BE49-F238E27FC236}">
                <a16:creationId xmlns:a16="http://schemas.microsoft.com/office/drawing/2014/main" id="{AA3B7718-7DB9-4D45-EBE7-AB573B7833E5}"/>
              </a:ext>
            </a:extLst>
          </p:cNvPr>
          <p:cNvSpPr txBox="1"/>
          <p:nvPr/>
        </p:nvSpPr>
        <p:spPr>
          <a:xfrm>
            <a:off x="6854218" y="5690252"/>
            <a:ext cx="3611368" cy="461665"/>
          </a:xfrm>
          <a:prstGeom prst="rect">
            <a:avLst/>
          </a:prstGeom>
          <a:noFill/>
        </p:spPr>
        <p:txBody>
          <a:bodyPr wrap="square">
            <a:spAutoFit/>
          </a:bodyPr>
          <a:lstStyle/>
          <a:p>
            <a:r>
              <a:rPr lang="en-US" sz="1200" dirty="0"/>
              <a:t>A typical training </a:t>
            </a:r>
            <a:r>
              <a:rPr lang="en-US" sz="1200" dirty="0" err="1"/>
              <a:t>programme</a:t>
            </a:r>
            <a:r>
              <a:rPr lang="en-US" sz="1200" dirty="0"/>
              <a:t> and a typical trainee both reflecting national averages.</a:t>
            </a:r>
            <a:endParaRPr lang="en-GB" sz="1200" dirty="0"/>
          </a:p>
        </p:txBody>
      </p:sp>
    </p:spTree>
    <p:extLst>
      <p:ext uri="{BB962C8B-B14F-4D97-AF65-F5344CB8AC3E}">
        <p14:creationId xmlns:p14="http://schemas.microsoft.com/office/powerpoint/2010/main" val="19106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AE01-A3B2-470B-7CCD-D4C49EF52B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7A52B-5A8C-D8DC-A98E-44C948EA8ADE}"/>
              </a:ext>
            </a:extLst>
          </p:cNvPr>
          <p:cNvSpPr>
            <a:spLocks noGrp="1"/>
          </p:cNvSpPr>
          <p:nvPr>
            <p:ph type="title"/>
          </p:nvPr>
        </p:nvSpPr>
        <p:spPr/>
        <p:txBody>
          <a:bodyPr/>
          <a:lstStyle/>
          <a:p>
            <a:r>
              <a:rPr lang="en-US" dirty="0"/>
              <a:t>Breadth of Training Chart</a:t>
            </a:r>
            <a:endParaRPr lang="en-GB" dirty="0"/>
          </a:p>
        </p:txBody>
      </p:sp>
      <p:sp>
        <p:nvSpPr>
          <p:cNvPr id="3" name="TextBox 2">
            <a:extLst>
              <a:ext uri="{FF2B5EF4-FFF2-40B4-BE49-F238E27FC236}">
                <a16:creationId xmlns:a16="http://schemas.microsoft.com/office/drawing/2014/main" id="{D3728138-CE74-51E5-AE99-AB9EE34EB0AB}"/>
              </a:ext>
            </a:extLst>
          </p:cNvPr>
          <p:cNvSpPr txBox="1"/>
          <p:nvPr/>
        </p:nvSpPr>
        <p:spPr>
          <a:xfrm>
            <a:off x="1347105" y="1688577"/>
            <a:ext cx="10121806" cy="3387722"/>
          </a:xfrm>
          <a:prstGeom prst="rect">
            <a:avLst/>
          </a:prstGeom>
          <a:noFill/>
        </p:spPr>
        <p:txBody>
          <a:bodyPr wrap="square" rtlCol="0">
            <a:spAutoFit/>
          </a:bodyPr>
          <a:lstStyle/>
          <a:p>
            <a:pPr lvl="1">
              <a:lnSpc>
                <a:spcPct val="150000"/>
              </a:lnSpc>
            </a:pPr>
            <a:endParaRPr lang="en-US" sz="1200" dirty="0"/>
          </a:p>
          <a:p>
            <a:pPr lvl="1">
              <a:lnSpc>
                <a:spcPct val="150000"/>
              </a:lnSpc>
            </a:pPr>
            <a:r>
              <a:rPr lang="en-US" sz="1200" b="1" dirty="0"/>
              <a:t>Which operations count?</a:t>
            </a:r>
          </a:p>
          <a:p>
            <a:pPr lvl="1">
              <a:lnSpc>
                <a:spcPct val="150000"/>
              </a:lnSpc>
            </a:pPr>
            <a:r>
              <a:rPr lang="en-US" sz="1200" dirty="0"/>
              <a:t>The categories and procedures that count are defined by the logbook lead and SAC. Please note that unlike the other charts only first surgeon cases are shown. First surgeon is calculated by adding P, S-TS, S-TU and T together.</a:t>
            </a:r>
          </a:p>
          <a:p>
            <a:pPr lvl="1">
              <a:lnSpc>
                <a:spcPct val="150000"/>
              </a:lnSpc>
            </a:pPr>
            <a:endParaRPr lang="en-US" sz="1200" dirty="0"/>
          </a:p>
          <a:p>
            <a:pPr lvl="1">
              <a:lnSpc>
                <a:spcPct val="150000"/>
              </a:lnSpc>
            </a:pPr>
            <a:r>
              <a:rPr lang="en-US" sz="1200" b="1" dirty="0"/>
              <a:t>How are the national columns calculated?</a:t>
            </a:r>
          </a:p>
          <a:p>
            <a:pPr lvl="1">
              <a:lnSpc>
                <a:spcPct val="150000"/>
              </a:lnSpc>
            </a:pPr>
            <a:r>
              <a:rPr lang="en-US" sz="1200" dirty="0"/>
              <a:t>For ST3 – ST8 the national columns are calculated from final year trainees in that specialty. Conversely for core trainees, ST1s and ST2s the CT2 / ST2 figures for that specialty are used.</a:t>
            </a:r>
          </a:p>
          <a:p>
            <a:pPr lvl="1">
              <a:lnSpc>
                <a:spcPct val="150000"/>
              </a:lnSpc>
            </a:pPr>
            <a:endParaRPr lang="en-US" sz="1200" dirty="0"/>
          </a:p>
          <a:p>
            <a:pPr lvl="1">
              <a:lnSpc>
                <a:spcPct val="150000"/>
              </a:lnSpc>
            </a:pPr>
            <a:r>
              <a:rPr lang="en-US" sz="1200" b="1" dirty="0"/>
              <a:t>Interpreting the chart</a:t>
            </a:r>
          </a:p>
          <a:p>
            <a:pPr lvl="1">
              <a:lnSpc>
                <a:spcPct val="150000"/>
              </a:lnSpc>
            </a:pPr>
            <a:r>
              <a:rPr lang="en-US" sz="1200" dirty="0"/>
              <a:t>This chart is designed to show which areas of a specialty a trainee has had more (or less) experience in.  It is designed to facilitate discussion between trainees and trainers on how best to </a:t>
            </a:r>
            <a:r>
              <a:rPr lang="en-US" sz="1200" dirty="0" err="1"/>
              <a:t>optimise</a:t>
            </a:r>
            <a:r>
              <a:rPr lang="en-US" sz="1200" dirty="0"/>
              <a:t> where a trainee should rotate to.</a:t>
            </a:r>
          </a:p>
        </p:txBody>
      </p:sp>
    </p:spTree>
    <p:extLst>
      <p:ext uri="{BB962C8B-B14F-4D97-AF65-F5344CB8AC3E}">
        <p14:creationId xmlns:p14="http://schemas.microsoft.com/office/powerpoint/2010/main" val="22679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75E99-3EF1-6FB5-E544-3103712C7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506B4-1DE6-5DB3-4C9E-504E6A761DF9}"/>
              </a:ext>
            </a:extLst>
          </p:cNvPr>
          <p:cNvSpPr>
            <a:spLocks noGrp="1"/>
          </p:cNvSpPr>
          <p:nvPr>
            <p:ph type="title"/>
          </p:nvPr>
        </p:nvSpPr>
        <p:spPr/>
        <p:txBody>
          <a:bodyPr/>
          <a:lstStyle/>
          <a:p>
            <a:r>
              <a:rPr lang="en-US" dirty="0"/>
              <a:t>Breadth of Training Chart example</a:t>
            </a:r>
            <a:endParaRPr lang="en-GB" dirty="0"/>
          </a:p>
        </p:txBody>
      </p:sp>
      <p:pic>
        <p:nvPicPr>
          <p:cNvPr id="4" name="Picture 3" descr="A graph with blue and black text&#10;&#10;Description automatically generated">
            <a:extLst>
              <a:ext uri="{FF2B5EF4-FFF2-40B4-BE49-F238E27FC236}">
                <a16:creationId xmlns:a16="http://schemas.microsoft.com/office/drawing/2014/main" id="{62A2F8F5-810E-7147-E299-83021C5DC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997" y="1865014"/>
            <a:ext cx="3793952" cy="3499576"/>
          </a:xfrm>
          <a:prstGeom prst="rect">
            <a:avLst/>
          </a:prstGeom>
          <a:ln>
            <a:solidFill>
              <a:schemeClr val="tx1"/>
            </a:solidFill>
          </a:ln>
          <a:effectLst>
            <a:outerShdw blurRad="50800" dist="38100" algn="l" rotWithShape="0">
              <a:prstClr val="black">
                <a:alpha val="40000"/>
              </a:prstClr>
            </a:outerShdw>
          </a:effectLst>
        </p:spPr>
      </p:pic>
      <p:sp>
        <p:nvSpPr>
          <p:cNvPr id="5" name="TextBox 4">
            <a:extLst>
              <a:ext uri="{FF2B5EF4-FFF2-40B4-BE49-F238E27FC236}">
                <a16:creationId xmlns:a16="http://schemas.microsoft.com/office/drawing/2014/main" id="{094D9D99-E863-5790-9074-B2CA77C6CDE5}"/>
              </a:ext>
            </a:extLst>
          </p:cNvPr>
          <p:cNvSpPr txBox="1"/>
          <p:nvPr/>
        </p:nvSpPr>
        <p:spPr>
          <a:xfrm>
            <a:off x="4478997" y="5529019"/>
            <a:ext cx="3793952" cy="1015663"/>
          </a:xfrm>
          <a:prstGeom prst="rect">
            <a:avLst/>
          </a:prstGeom>
          <a:noFill/>
        </p:spPr>
        <p:txBody>
          <a:bodyPr wrap="square" rtlCol="0">
            <a:spAutoFit/>
          </a:bodyPr>
          <a:lstStyle/>
          <a:p>
            <a:r>
              <a:rPr lang="en-US" sz="1200" dirty="0"/>
              <a:t>An </a:t>
            </a:r>
            <a:r>
              <a:rPr lang="en-US" sz="1200" dirty="0" err="1"/>
              <a:t>StR</a:t>
            </a:r>
            <a:r>
              <a:rPr lang="en-US" sz="1200" dirty="0"/>
              <a:t> with low but typical experience in core areas 1 and 2. They have a lot of experience in core area 3 and several specialty areas that exceed average levels achieved by final year trainees but lower than average experience in specialty areas 1 and 4.</a:t>
            </a:r>
            <a:endParaRPr lang="en-GB" sz="1200" dirty="0"/>
          </a:p>
        </p:txBody>
      </p:sp>
    </p:spTree>
    <p:extLst>
      <p:ext uri="{BB962C8B-B14F-4D97-AF65-F5344CB8AC3E}">
        <p14:creationId xmlns:p14="http://schemas.microsoft.com/office/powerpoint/2010/main" val="351951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D434-ACDD-EC24-0105-67BB14DC3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633BE-72B0-8FBD-8316-DAB30D35B644}"/>
              </a:ext>
            </a:extLst>
          </p:cNvPr>
          <p:cNvSpPr>
            <a:spLocks noGrp="1"/>
          </p:cNvSpPr>
          <p:nvPr>
            <p:ph type="title"/>
          </p:nvPr>
        </p:nvSpPr>
        <p:spPr/>
        <p:txBody>
          <a:bodyPr/>
          <a:lstStyle/>
          <a:p>
            <a:r>
              <a:rPr lang="en-US" dirty="0"/>
              <a:t>Peer Analysis Report</a:t>
            </a:r>
            <a:endParaRPr lang="en-GB" dirty="0"/>
          </a:p>
        </p:txBody>
      </p:sp>
      <p:sp>
        <p:nvSpPr>
          <p:cNvPr id="4" name="TextBox 3">
            <a:extLst>
              <a:ext uri="{FF2B5EF4-FFF2-40B4-BE49-F238E27FC236}">
                <a16:creationId xmlns:a16="http://schemas.microsoft.com/office/drawing/2014/main" id="{A12D249C-53B2-B7C2-163A-2B4942F14DA2}"/>
              </a:ext>
            </a:extLst>
          </p:cNvPr>
          <p:cNvSpPr txBox="1"/>
          <p:nvPr/>
        </p:nvSpPr>
        <p:spPr>
          <a:xfrm>
            <a:off x="1368369" y="1901228"/>
            <a:ext cx="10338077" cy="4218719"/>
          </a:xfrm>
          <a:prstGeom prst="rect">
            <a:avLst/>
          </a:prstGeom>
          <a:noFill/>
        </p:spPr>
        <p:txBody>
          <a:bodyPr wrap="square" lIns="91440" tIns="45720" rIns="91440" bIns="45720" rtlCol="0" anchor="t">
            <a:spAutoFit/>
          </a:bodyPr>
          <a:lstStyle/>
          <a:p>
            <a:pPr lvl="1">
              <a:lnSpc>
                <a:spcPct val="150000"/>
              </a:lnSpc>
            </a:pPr>
            <a:r>
              <a:rPr lang="en-US" sz="1200" b="1" dirty="0"/>
              <a:t>What is the peer analysis report?</a:t>
            </a:r>
          </a:p>
          <a:p>
            <a:pPr lvl="1">
              <a:lnSpc>
                <a:spcPct val="150000"/>
              </a:lnSpc>
            </a:pPr>
            <a:r>
              <a:rPr lang="en-US" sz="1200" dirty="0"/>
              <a:t>The peer analysis report is a new logbook report available to </a:t>
            </a:r>
            <a:r>
              <a:rPr lang="en-US" sz="1200" dirty="0" err="1"/>
              <a:t>StRs</a:t>
            </a:r>
            <a:r>
              <a:rPr lang="en-US" sz="1200" dirty="0"/>
              <a:t> and Core trainees that is designed to compare an individual's operative experience to national data. It consists of four charts as follows; operating “growth” chart, supervision ratio chart, unbundling chart and breadth of training chart. Logbook specialty leads control which data items are displayed.</a:t>
            </a:r>
          </a:p>
          <a:p>
            <a:pPr lvl="1">
              <a:lnSpc>
                <a:spcPct val="150000"/>
              </a:lnSpc>
            </a:pPr>
            <a:endParaRPr lang="en-US" sz="1200" dirty="0"/>
          </a:p>
          <a:p>
            <a:pPr lvl="1">
              <a:lnSpc>
                <a:spcPct val="150000"/>
              </a:lnSpc>
            </a:pPr>
            <a:r>
              <a:rPr lang="en-US" sz="1200" b="1" dirty="0"/>
              <a:t>How do I get my peer analysis report?</a:t>
            </a:r>
          </a:p>
          <a:p>
            <a:pPr marL="685800" lvl="1" indent="-228600">
              <a:lnSpc>
                <a:spcPct val="150000"/>
              </a:lnSpc>
              <a:buAutoNum type="arabicPeriod"/>
            </a:pPr>
            <a:r>
              <a:rPr lang="en-US" sz="1200" dirty="0"/>
              <a:t>login</a:t>
            </a:r>
          </a:p>
          <a:p>
            <a:pPr marL="685800" lvl="1" indent="-228600">
              <a:lnSpc>
                <a:spcPct val="150000"/>
              </a:lnSpc>
              <a:buAutoNum type="arabicPeriod"/>
            </a:pPr>
            <a:r>
              <a:rPr lang="en-US" sz="1200" dirty="0"/>
              <a:t>click on reports</a:t>
            </a:r>
          </a:p>
          <a:p>
            <a:pPr marL="685800" lvl="1" indent="-228600">
              <a:lnSpc>
                <a:spcPct val="150000"/>
              </a:lnSpc>
              <a:buAutoNum type="arabicPeriod"/>
            </a:pPr>
            <a:r>
              <a:rPr lang="en-US" sz="1200" dirty="0"/>
              <a:t>select peer analysis and complete the other fields</a:t>
            </a:r>
            <a:endParaRPr lang="en-US" sz="1200" dirty="0">
              <a:cs typeface="Calibri"/>
            </a:endParaRPr>
          </a:p>
          <a:p>
            <a:pPr marL="685800" lvl="1" indent="-228600">
              <a:lnSpc>
                <a:spcPct val="150000"/>
              </a:lnSpc>
              <a:buAutoNum type="arabicPeriod"/>
            </a:pPr>
            <a:r>
              <a:rPr lang="en-US" sz="1200" dirty="0"/>
              <a:t>The report will be generated as a downloadable pdf</a:t>
            </a:r>
          </a:p>
          <a:p>
            <a:pPr marL="685800" lvl="1" indent="-228600">
              <a:lnSpc>
                <a:spcPct val="150000"/>
              </a:lnSpc>
              <a:buAutoNum type="arabicPeriod"/>
            </a:pPr>
            <a:endParaRPr lang="en-US" sz="1200" dirty="0"/>
          </a:p>
          <a:p>
            <a:pPr lvl="1">
              <a:lnSpc>
                <a:spcPct val="150000"/>
              </a:lnSpc>
            </a:pPr>
            <a:r>
              <a:rPr lang="en-US" sz="1200" dirty="0"/>
              <a:t>It is expected to become available in your ISCP portfolio in due course. You can produce your peer analysis report as often as you wish.</a:t>
            </a:r>
          </a:p>
          <a:p>
            <a:pPr lvl="1">
              <a:lnSpc>
                <a:spcPct val="150000"/>
              </a:lnSpc>
            </a:pPr>
            <a:endParaRPr lang="en-US" sz="1200" dirty="0"/>
          </a:p>
          <a:p>
            <a:pPr lvl="1">
              <a:lnSpc>
                <a:spcPct val="150000"/>
              </a:lnSpc>
            </a:pPr>
            <a:r>
              <a:rPr lang="en-US" sz="1200" b="1" dirty="0"/>
              <a:t>Is the data current?</a:t>
            </a:r>
          </a:p>
          <a:p>
            <a:pPr lvl="1">
              <a:lnSpc>
                <a:spcPct val="150000"/>
              </a:lnSpc>
            </a:pPr>
            <a:r>
              <a:rPr lang="en-US" sz="1200" dirty="0"/>
              <a:t>Yes, the trainee and the background data are both generated from scratch every time the report is generated.</a:t>
            </a:r>
          </a:p>
        </p:txBody>
      </p:sp>
    </p:spTree>
    <p:extLst>
      <p:ext uri="{BB962C8B-B14F-4D97-AF65-F5344CB8AC3E}">
        <p14:creationId xmlns:p14="http://schemas.microsoft.com/office/powerpoint/2010/main" val="104246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90AA2-70AF-046C-6F6E-C1277E087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C4592-9C76-933B-1984-F3868616263A}"/>
              </a:ext>
            </a:extLst>
          </p:cNvPr>
          <p:cNvSpPr>
            <a:spLocks noGrp="1"/>
          </p:cNvSpPr>
          <p:nvPr>
            <p:ph type="title"/>
          </p:nvPr>
        </p:nvSpPr>
        <p:spPr/>
        <p:txBody>
          <a:bodyPr/>
          <a:lstStyle/>
          <a:p>
            <a:r>
              <a:rPr lang="en-US" dirty="0"/>
              <a:t>Peer Analysis Report</a:t>
            </a:r>
            <a:endParaRPr lang="en-GB" dirty="0"/>
          </a:p>
        </p:txBody>
      </p:sp>
      <p:sp>
        <p:nvSpPr>
          <p:cNvPr id="4" name="TextBox 3">
            <a:extLst>
              <a:ext uri="{FF2B5EF4-FFF2-40B4-BE49-F238E27FC236}">
                <a16:creationId xmlns:a16="http://schemas.microsoft.com/office/drawing/2014/main" id="{432CF843-901A-A264-1DEC-6031BA709836}"/>
              </a:ext>
            </a:extLst>
          </p:cNvPr>
          <p:cNvSpPr txBox="1"/>
          <p:nvPr/>
        </p:nvSpPr>
        <p:spPr>
          <a:xfrm>
            <a:off x="1368369" y="1901228"/>
            <a:ext cx="10338077" cy="3664721"/>
          </a:xfrm>
          <a:prstGeom prst="rect">
            <a:avLst/>
          </a:prstGeom>
          <a:noFill/>
        </p:spPr>
        <p:txBody>
          <a:bodyPr wrap="square" rtlCol="0">
            <a:spAutoFit/>
          </a:bodyPr>
          <a:lstStyle/>
          <a:p>
            <a:pPr marL="685800" lvl="1" indent="-228600">
              <a:lnSpc>
                <a:spcPct val="150000"/>
              </a:lnSpc>
              <a:buAutoNum type="arabicPeriod"/>
            </a:pPr>
            <a:endParaRPr lang="en-US" sz="1200" dirty="0"/>
          </a:p>
          <a:p>
            <a:pPr lvl="1">
              <a:lnSpc>
                <a:spcPct val="150000"/>
              </a:lnSpc>
            </a:pPr>
            <a:r>
              <a:rPr lang="en-US" sz="1200" b="1" dirty="0"/>
              <a:t>Who can see my report?</a:t>
            </a:r>
          </a:p>
          <a:p>
            <a:pPr lvl="1">
              <a:lnSpc>
                <a:spcPct val="150000"/>
              </a:lnSpc>
            </a:pPr>
            <a:r>
              <a:rPr lang="en-US" sz="1200" dirty="0"/>
              <a:t>You</a:t>
            </a:r>
          </a:p>
          <a:p>
            <a:pPr lvl="1">
              <a:lnSpc>
                <a:spcPct val="150000"/>
              </a:lnSpc>
            </a:pPr>
            <a:r>
              <a:rPr lang="en-US" sz="1200" dirty="0"/>
              <a:t>“Directors” for your training </a:t>
            </a:r>
            <a:r>
              <a:rPr lang="en-US" sz="1200" dirty="0" err="1"/>
              <a:t>programme</a:t>
            </a:r>
            <a:r>
              <a:rPr lang="en-US" sz="1200" dirty="0"/>
              <a:t>. Generally this is the TPD, SAC liaison member and Head of School of Surgery.</a:t>
            </a:r>
          </a:p>
          <a:p>
            <a:pPr lvl="1">
              <a:lnSpc>
                <a:spcPct val="150000"/>
              </a:lnSpc>
            </a:pPr>
            <a:r>
              <a:rPr lang="en-US" sz="1200" dirty="0"/>
              <a:t>Once the report becomes available in your ISCP portfolio it will be visible to anyone who has access to your portfolio.</a:t>
            </a:r>
          </a:p>
          <a:p>
            <a:pPr lvl="1">
              <a:lnSpc>
                <a:spcPct val="150000"/>
              </a:lnSpc>
            </a:pPr>
            <a:r>
              <a:rPr lang="en-US" sz="1200" dirty="0"/>
              <a:t>The logbook admin and development team.</a:t>
            </a:r>
          </a:p>
          <a:p>
            <a:pPr lvl="1">
              <a:lnSpc>
                <a:spcPct val="150000"/>
              </a:lnSpc>
            </a:pPr>
            <a:endParaRPr lang="en-US" sz="1200" dirty="0"/>
          </a:p>
          <a:p>
            <a:pPr lvl="1">
              <a:lnSpc>
                <a:spcPct val="150000"/>
              </a:lnSpc>
            </a:pPr>
            <a:r>
              <a:rPr lang="en-US" sz="1200" b="1" dirty="0"/>
              <a:t>Can I turn the report off or modify it for my account</a:t>
            </a:r>
          </a:p>
          <a:p>
            <a:pPr lvl="1">
              <a:lnSpc>
                <a:spcPct val="150000"/>
              </a:lnSpc>
            </a:pPr>
            <a:r>
              <a:rPr lang="en-US" sz="1200" dirty="0"/>
              <a:t>No, sorry.</a:t>
            </a:r>
            <a:r>
              <a:rPr lang="en-US" sz="1200" b="1" dirty="0"/>
              <a:t> </a:t>
            </a:r>
          </a:p>
          <a:p>
            <a:pPr lvl="1">
              <a:lnSpc>
                <a:spcPct val="150000"/>
              </a:lnSpc>
            </a:pPr>
            <a:endParaRPr lang="en-US" sz="1200" b="1" dirty="0"/>
          </a:p>
          <a:p>
            <a:pPr lvl="1">
              <a:lnSpc>
                <a:spcPct val="150000"/>
              </a:lnSpc>
            </a:pPr>
            <a:r>
              <a:rPr lang="en-US" sz="1200" b="1" dirty="0"/>
              <a:t>I need help or want to provide feedback</a:t>
            </a:r>
          </a:p>
          <a:p>
            <a:pPr lvl="1">
              <a:lnSpc>
                <a:spcPct val="150000"/>
              </a:lnSpc>
            </a:pPr>
            <a:r>
              <a:rPr lang="en-US" sz="1200" dirty="0"/>
              <a:t>Please contact the helpdesk: </a:t>
            </a:r>
            <a:r>
              <a:rPr lang="en-US" sz="1200" dirty="0">
                <a:hlinkClick r:id="rId2"/>
              </a:rPr>
              <a:t>helpdesk@elogbook.org</a:t>
            </a:r>
            <a:r>
              <a:rPr lang="en-US" sz="1200" dirty="0"/>
              <a:t> </a:t>
            </a:r>
          </a:p>
          <a:p>
            <a:pPr lvl="1">
              <a:lnSpc>
                <a:spcPct val="150000"/>
              </a:lnSpc>
            </a:pPr>
            <a:r>
              <a:rPr lang="en-US" sz="1200" dirty="0"/>
              <a:t>Thank-you for all feedback, we need it to help improve the logbook.</a:t>
            </a:r>
          </a:p>
        </p:txBody>
      </p:sp>
    </p:spTree>
    <p:extLst>
      <p:ext uri="{BB962C8B-B14F-4D97-AF65-F5344CB8AC3E}">
        <p14:creationId xmlns:p14="http://schemas.microsoft.com/office/powerpoint/2010/main" val="93631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63C1-BC4A-2B4C-A945-10425FC8F38E}"/>
              </a:ext>
            </a:extLst>
          </p:cNvPr>
          <p:cNvSpPr>
            <a:spLocks noGrp="1"/>
          </p:cNvSpPr>
          <p:nvPr>
            <p:ph type="title"/>
          </p:nvPr>
        </p:nvSpPr>
        <p:spPr/>
        <p:txBody>
          <a:bodyPr/>
          <a:lstStyle/>
          <a:p>
            <a:r>
              <a:rPr lang="en-US" dirty="0"/>
              <a:t>Peer Analysis Report</a:t>
            </a:r>
            <a:endParaRPr lang="en-GB" dirty="0"/>
          </a:p>
        </p:txBody>
      </p:sp>
      <p:sp>
        <p:nvSpPr>
          <p:cNvPr id="4" name="TextBox 3">
            <a:extLst>
              <a:ext uri="{FF2B5EF4-FFF2-40B4-BE49-F238E27FC236}">
                <a16:creationId xmlns:a16="http://schemas.microsoft.com/office/drawing/2014/main" id="{D215F4C2-65E2-83CB-7CF4-BD0E784A05A9}"/>
              </a:ext>
            </a:extLst>
          </p:cNvPr>
          <p:cNvSpPr txBox="1"/>
          <p:nvPr/>
        </p:nvSpPr>
        <p:spPr>
          <a:xfrm>
            <a:off x="1415994" y="1806398"/>
            <a:ext cx="10338077" cy="4495718"/>
          </a:xfrm>
          <a:prstGeom prst="rect">
            <a:avLst/>
          </a:prstGeom>
          <a:noFill/>
        </p:spPr>
        <p:txBody>
          <a:bodyPr wrap="square" lIns="91440" tIns="45720" rIns="91440" bIns="45720" rtlCol="0" anchor="t">
            <a:spAutoFit/>
          </a:bodyPr>
          <a:lstStyle/>
          <a:p>
            <a:pPr lvl="1">
              <a:lnSpc>
                <a:spcPct val="150000"/>
              </a:lnSpc>
            </a:pPr>
            <a:r>
              <a:rPr lang="en-US" sz="1200" b="1" dirty="0"/>
              <a:t>How is the peer data calculated?</a:t>
            </a:r>
          </a:p>
          <a:p>
            <a:pPr lvl="1">
              <a:lnSpc>
                <a:spcPct val="150000"/>
              </a:lnSpc>
            </a:pPr>
            <a:r>
              <a:rPr lang="en-US" sz="1200" dirty="0"/>
              <a:t>The logbook uses peer data from confirmed </a:t>
            </a:r>
            <a:r>
              <a:rPr lang="en-US" sz="1200" dirty="0" err="1"/>
              <a:t>StRs</a:t>
            </a:r>
            <a:r>
              <a:rPr lang="en-US" sz="1200" dirty="0"/>
              <a:t> or core trainees who are registered as training in that specialty and where training year has been recorded annually. The last 8 years of data is used. The data is recalculated continuously.</a:t>
            </a:r>
          </a:p>
          <a:p>
            <a:pPr lvl="1">
              <a:lnSpc>
                <a:spcPct val="150000"/>
              </a:lnSpc>
            </a:pPr>
            <a:endParaRPr lang="en-US" sz="1200" dirty="0"/>
          </a:p>
          <a:p>
            <a:pPr lvl="1">
              <a:lnSpc>
                <a:spcPct val="150000"/>
              </a:lnSpc>
            </a:pPr>
            <a:r>
              <a:rPr lang="en-US" sz="1200" b="1" dirty="0"/>
              <a:t>LTFT, Academic trainees, OOPs etc.</a:t>
            </a:r>
          </a:p>
          <a:p>
            <a:pPr lvl="1">
              <a:lnSpc>
                <a:spcPct val="150000"/>
              </a:lnSpc>
            </a:pPr>
            <a:r>
              <a:rPr lang="en-US" sz="1200" dirty="0"/>
              <a:t>The logbook does not “know” whether an individual is full time or not but there is a record of training year which may not necessarily be a year long. The graphs use the recorded training year, please ensure you keep this up to date.</a:t>
            </a:r>
          </a:p>
          <a:p>
            <a:pPr lvl="1">
              <a:lnSpc>
                <a:spcPct val="150000"/>
              </a:lnSpc>
            </a:pPr>
            <a:endParaRPr lang="en-US" sz="1200" dirty="0"/>
          </a:p>
          <a:p>
            <a:pPr lvl="1">
              <a:lnSpc>
                <a:spcPct val="150000"/>
              </a:lnSpc>
            </a:pPr>
            <a:r>
              <a:rPr lang="en-US" sz="1200" b="1" dirty="0"/>
              <a:t>Is the background data accurate?</a:t>
            </a:r>
          </a:p>
          <a:p>
            <a:pPr lvl="1">
              <a:lnSpc>
                <a:spcPct val="150000"/>
              </a:lnSpc>
            </a:pPr>
            <a:r>
              <a:rPr lang="en-US" sz="1200" dirty="0"/>
              <a:t>Some care should be taken in relying too much on the absolute numbers. The main difficulty we have is that, until recently, training year has been poorly recorded in the logbook and this results in a lot of data being excluded. Consequently, particularly in small specialties, the number of data items we can use is sometimes quite low. Please help us by ensuring your training year, specialty and grade are kept up to date.</a:t>
            </a:r>
          </a:p>
          <a:p>
            <a:pPr lvl="1">
              <a:lnSpc>
                <a:spcPct val="150000"/>
              </a:lnSpc>
            </a:pPr>
            <a:endParaRPr lang="en-US" sz="1200" dirty="0"/>
          </a:p>
          <a:p>
            <a:pPr lvl="1">
              <a:lnSpc>
                <a:spcPct val="150000"/>
              </a:lnSpc>
            </a:pPr>
            <a:r>
              <a:rPr lang="en-US" sz="1200" b="1" dirty="0"/>
              <a:t>Is the individual’s data accurate?</a:t>
            </a:r>
          </a:p>
          <a:p>
            <a:pPr lvl="1">
              <a:lnSpc>
                <a:spcPct val="150000"/>
              </a:lnSpc>
            </a:pPr>
            <a:r>
              <a:rPr lang="en-US" sz="1200" dirty="0"/>
              <a:t>As far as we know, yes. This is however a new report – if you think your data is incorrect then please check that your training year, grade and specialty are recorded accurately and note that the breadth of training graph uses only 1</a:t>
            </a:r>
            <a:r>
              <a:rPr lang="en-US" sz="1200" baseline="30000" dirty="0"/>
              <a:t>st</a:t>
            </a:r>
            <a:r>
              <a:rPr lang="en-US" sz="1200" dirty="0"/>
              <a:t> surgeon data. Still not sure? – contact the logbook helpdesk.</a:t>
            </a:r>
          </a:p>
        </p:txBody>
      </p:sp>
    </p:spTree>
    <p:extLst>
      <p:ext uri="{BB962C8B-B14F-4D97-AF65-F5344CB8AC3E}">
        <p14:creationId xmlns:p14="http://schemas.microsoft.com/office/powerpoint/2010/main" val="402010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C5466-1F87-7572-AB2F-C7B2632BB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78F03-4C22-3120-6972-EAEAB02D18AF}"/>
              </a:ext>
            </a:extLst>
          </p:cNvPr>
          <p:cNvSpPr>
            <a:spLocks noGrp="1"/>
          </p:cNvSpPr>
          <p:nvPr>
            <p:ph type="title"/>
          </p:nvPr>
        </p:nvSpPr>
        <p:spPr/>
        <p:txBody>
          <a:bodyPr/>
          <a:lstStyle/>
          <a:p>
            <a:r>
              <a:rPr lang="en-US" dirty="0"/>
              <a:t>Operating “Growth” Chart</a:t>
            </a:r>
            <a:endParaRPr lang="en-GB" dirty="0"/>
          </a:p>
        </p:txBody>
      </p:sp>
      <p:sp>
        <p:nvSpPr>
          <p:cNvPr id="4" name="TextBox 3">
            <a:extLst>
              <a:ext uri="{FF2B5EF4-FFF2-40B4-BE49-F238E27FC236}">
                <a16:creationId xmlns:a16="http://schemas.microsoft.com/office/drawing/2014/main" id="{D197043D-16F2-3BF6-702D-E62B2805D902}"/>
              </a:ext>
            </a:extLst>
          </p:cNvPr>
          <p:cNvSpPr txBox="1"/>
          <p:nvPr/>
        </p:nvSpPr>
        <p:spPr>
          <a:xfrm>
            <a:off x="1347104" y="1688577"/>
            <a:ext cx="10006695" cy="3110723"/>
          </a:xfrm>
          <a:prstGeom prst="rect">
            <a:avLst/>
          </a:prstGeom>
          <a:noFill/>
        </p:spPr>
        <p:txBody>
          <a:bodyPr wrap="square" lIns="91440" tIns="45720" rIns="91440" bIns="45720" rtlCol="0" anchor="t">
            <a:spAutoFit/>
          </a:bodyPr>
          <a:lstStyle/>
          <a:p>
            <a:pPr lvl="1">
              <a:lnSpc>
                <a:spcPct val="150000"/>
              </a:lnSpc>
            </a:pPr>
            <a:endParaRPr lang="en-US" sz="1200" dirty="0"/>
          </a:p>
          <a:p>
            <a:pPr lvl="1">
              <a:lnSpc>
                <a:spcPct val="150000"/>
              </a:lnSpc>
            </a:pPr>
            <a:r>
              <a:rPr lang="en-US" sz="1200" b="1" dirty="0"/>
              <a:t>Which operations count?</a:t>
            </a:r>
          </a:p>
          <a:p>
            <a:pPr lvl="1">
              <a:lnSpc>
                <a:spcPct val="150000"/>
              </a:lnSpc>
            </a:pPr>
            <a:r>
              <a:rPr lang="en-US" sz="1200" dirty="0"/>
              <a:t>Currently all procedures at all supervision levels but the procedure list can be restricted by the specialty logbook lead / SAC if required.</a:t>
            </a:r>
          </a:p>
          <a:p>
            <a:pPr lvl="1">
              <a:lnSpc>
                <a:spcPct val="150000"/>
              </a:lnSpc>
            </a:pPr>
            <a:endParaRPr lang="en-US" sz="1200" dirty="0"/>
          </a:p>
          <a:p>
            <a:pPr lvl="1">
              <a:lnSpc>
                <a:spcPct val="150000"/>
              </a:lnSpc>
            </a:pPr>
            <a:r>
              <a:rPr lang="en-US" sz="1200" b="1" dirty="0"/>
              <a:t>The centiles seem inaccurate</a:t>
            </a:r>
          </a:p>
          <a:p>
            <a:pPr lvl="1">
              <a:lnSpc>
                <a:spcPct val="150000"/>
              </a:lnSpc>
            </a:pPr>
            <a:r>
              <a:rPr lang="en-US" sz="1200" dirty="0"/>
              <a:t>In small specialties the number of data items we can use is low. The graphs should improve over time as training year is being recorded more accurately now but please help by ensuring your training year is correct.</a:t>
            </a:r>
          </a:p>
          <a:p>
            <a:pPr lvl="1">
              <a:lnSpc>
                <a:spcPct val="150000"/>
              </a:lnSpc>
            </a:pPr>
            <a:endParaRPr lang="en-US" sz="1200" dirty="0"/>
          </a:p>
          <a:p>
            <a:pPr lvl="1">
              <a:lnSpc>
                <a:spcPct val="150000"/>
              </a:lnSpc>
            </a:pPr>
            <a:r>
              <a:rPr lang="en-US" sz="1200" b="1" dirty="0"/>
              <a:t>Interpreting the chart</a:t>
            </a:r>
          </a:p>
          <a:p>
            <a:pPr lvl="1">
              <a:lnSpc>
                <a:spcPct val="150000"/>
              </a:lnSpc>
            </a:pPr>
            <a:r>
              <a:rPr lang="en-US" sz="1200" dirty="0"/>
              <a:t>Conceptually this chart is similar to a </a:t>
            </a:r>
            <a:r>
              <a:rPr lang="en-US" sz="1200" err="1"/>
              <a:t>paediatric</a:t>
            </a:r>
            <a:r>
              <a:rPr lang="en-US" sz="1200" dirty="0"/>
              <a:t> growth chart. The lines are centiles which is to say that 25% of </a:t>
            </a:r>
            <a:r>
              <a:rPr lang="en-US" sz="1200" err="1"/>
              <a:t>StRs</a:t>
            </a:r>
            <a:r>
              <a:rPr lang="en-US" sz="1200" dirty="0"/>
              <a:t> will be above the 75</a:t>
            </a:r>
            <a:r>
              <a:rPr lang="en-US" sz="1200" baseline="30000" dirty="0"/>
              <a:t>th</a:t>
            </a:r>
            <a:r>
              <a:rPr lang="en-US" sz="1200" dirty="0"/>
              <a:t> centile and 75% below it.  As with height and weight charts, following a centile is generally expected whereas crossing centiles may represent a change in activity.</a:t>
            </a:r>
          </a:p>
        </p:txBody>
      </p:sp>
    </p:spTree>
    <p:extLst>
      <p:ext uri="{BB962C8B-B14F-4D97-AF65-F5344CB8AC3E}">
        <p14:creationId xmlns:p14="http://schemas.microsoft.com/office/powerpoint/2010/main" val="221771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C90A-E696-32DA-606B-8FE798F57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0E7BD-727C-1547-D967-FD8EB81273D7}"/>
              </a:ext>
            </a:extLst>
          </p:cNvPr>
          <p:cNvSpPr>
            <a:spLocks noGrp="1"/>
          </p:cNvSpPr>
          <p:nvPr>
            <p:ph type="title"/>
          </p:nvPr>
        </p:nvSpPr>
        <p:spPr/>
        <p:txBody>
          <a:bodyPr/>
          <a:lstStyle/>
          <a:p>
            <a:r>
              <a:rPr lang="en-US" dirty="0"/>
              <a:t>Operating “Growth” Chart examples</a:t>
            </a:r>
            <a:endParaRPr lang="en-GB" dirty="0"/>
          </a:p>
        </p:txBody>
      </p:sp>
      <p:grpSp>
        <p:nvGrpSpPr>
          <p:cNvPr id="58" name="Group 57">
            <a:extLst>
              <a:ext uri="{FF2B5EF4-FFF2-40B4-BE49-F238E27FC236}">
                <a16:creationId xmlns:a16="http://schemas.microsoft.com/office/drawing/2014/main" id="{EABCE2FF-0192-448D-75DC-2F36D60C5853}"/>
              </a:ext>
            </a:extLst>
          </p:cNvPr>
          <p:cNvGrpSpPr/>
          <p:nvPr/>
        </p:nvGrpSpPr>
        <p:grpSpPr>
          <a:xfrm>
            <a:off x="2295449" y="1772142"/>
            <a:ext cx="3907494" cy="4434161"/>
            <a:chOff x="2295449" y="1772142"/>
            <a:chExt cx="3907494" cy="4434161"/>
          </a:xfrm>
        </p:grpSpPr>
        <p:grpSp>
          <p:nvGrpSpPr>
            <p:cNvPr id="54" name="Group 53">
              <a:extLst>
                <a:ext uri="{FF2B5EF4-FFF2-40B4-BE49-F238E27FC236}">
                  <a16:creationId xmlns:a16="http://schemas.microsoft.com/office/drawing/2014/main" id="{510AD7E8-D601-C8B1-303B-F3550EF9E7DC}"/>
                </a:ext>
              </a:extLst>
            </p:cNvPr>
            <p:cNvGrpSpPr/>
            <p:nvPr/>
          </p:nvGrpSpPr>
          <p:grpSpPr>
            <a:xfrm>
              <a:off x="2295449" y="1772142"/>
              <a:ext cx="3907494" cy="3499576"/>
              <a:chOff x="2295449" y="1772142"/>
              <a:chExt cx="3907494" cy="3499576"/>
            </a:xfrm>
          </p:grpSpPr>
          <p:grpSp>
            <p:nvGrpSpPr>
              <p:cNvPr id="31" name="Group 30">
                <a:extLst>
                  <a:ext uri="{FF2B5EF4-FFF2-40B4-BE49-F238E27FC236}">
                    <a16:creationId xmlns:a16="http://schemas.microsoft.com/office/drawing/2014/main" id="{84CD57FA-9FFF-3EEA-1A62-FD508B622A92}"/>
                  </a:ext>
                </a:extLst>
              </p:cNvPr>
              <p:cNvGrpSpPr/>
              <p:nvPr/>
            </p:nvGrpSpPr>
            <p:grpSpPr>
              <a:xfrm>
                <a:off x="2295449" y="1772142"/>
                <a:ext cx="3907494" cy="3499576"/>
                <a:chOff x="3843338" y="1658051"/>
                <a:chExt cx="5077945" cy="4999923"/>
              </a:xfrm>
            </p:grpSpPr>
            <p:pic>
              <p:nvPicPr>
                <p:cNvPr id="32" name="Picture 31">
                  <a:extLst>
                    <a:ext uri="{FF2B5EF4-FFF2-40B4-BE49-F238E27FC236}">
                      <a16:creationId xmlns:a16="http://schemas.microsoft.com/office/drawing/2014/main" id="{62C194DE-6C4C-AC93-64D5-1F6A91841B8A}"/>
                    </a:ext>
                  </a:extLst>
                </p:cNvPr>
                <p:cNvPicPr>
                  <a:picLocks noChangeAspect="1"/>
                </p:cNvPicPr>
                <p:nvPr/>
              </p:nvPicPr>
              <p:blipFill>
                <a:blip r:embed="rId2"/>
                <a:stretch>
                  <a:fillRect/>
                </a:stretch>
              </p:blipFill>
              <p:spPr>
                <a:xfrm>
                  <a:off x="3843338" y="1658051"/>
                  <a:ext cx="5077945" cy="4999923"/>
                </a:xfrm>
                <a:prstGeom prst="rect">
                  <a:avLst/>
                </a:prstGeom>
                <a:ln>
                  <a:solidFill>
                    <a:schemeClr val="tx1"/>
                  </a:solidFill>
                </a:ln>
                <a:effectLst>
                  <a:outerShdw blurRad="50800" dist="38100" algn="l" rotWithShape="0">
                    <a:prstClr val="black">
                      <a:alpha val="40000"/>
                    </a:prstClr>
                  </a:outerShdw>
                </a:effectLst>
              </p:spPr>
            </p:pic>
            <p:grpSp>
              <p:nvGrpSpPr>
                <p:cNvPr id="33" name="Group 32">
                  <a:extLst>
                    <a:ext uri="{FF2B5EF4-FFF2-40B4-BE49-F238E27FC236}">
                      <a16:creationId xmlns:a16="http://schemas.microsoft.com/office/drawing/2014/main" id="{A3E11FB3-F69B-9156-0F30-BA4DE8070194}"/>
                    </a:ext>
                  </a:extLst>
                </p:cNvPr>
                <p:cNvGrpSpPr/>
                <p:nvPr/>
              </p:nvGrpSpPr>
              <p:grpSpPr>
                <a:xfrm>
                  <a:off x="4013594" y="1767154"/>
                  <a:ext cx="3868552" cy="3588377"/>
                  <a:chOff x="4013594" y="1767154"/>
                  <a:chExt cx="3868552" cy="3588377"/>
                </a:xfrm>
              </p:grpSpPr>
              <p:sp>
                <p:nvSpPr>
                  <p:cNvPr id="34" name="Rectangle 33">
                    <a:extLst>
                      <a:ext uri="{FF2B5EF4-FFF2-40B4-BE49-F238E27FC236}">
                        <a16:creationId xmlns:a16="http://schemas.microsoft.com/office/drawing/2014/main" id="{1DB9C6D2-C446-3B7D-3C57-89F17A66BF1A}"/>
                      </a:ext>
                    </a:extLst>
                  </p:cNvPr>
                  <p:cNvSpPr/>
                  <p:nvPr/>
                </p:nvSpPr>
                <p:spPr>
                  <a:xfrm>
                    <a:off x="5882757" y="4216295"/>
                    <a:ext cx="213243" cy="139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F270257-3D5C-C364-E4D9-60F39D7226CA}"/>
                      </a:ext>
                    </a:extLst>
                  </p:cNvPr>
                  <p:cNvSpPr/>
                  <p:nvPr/>
                </p:nvSpPr>
                <p:spPr>
                  <a:xfrm>
                    <a:off x="6539294" y="3781115"/>
                    <a:ext cx="100827" cy="111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CE35B4C-55EC-E2E2-BF83-228DF73EE5E6}"/>
                      </a:ext>
                    </a:extLst>
                  </p:cNvPr>
                  <p:cNvSpPr/>
                  <p:nvPr/>
                </p:nvSpPr>
                <p:spPr>
                  <a:xfrm>
                    <a:off x="5272602" y="4661327"/>
                    <a:ext cx="83443" cy="101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5882244-C686-4416-C8FF-B395519A8E00}"/>
                      </a:ext>
                    </a:extLst>
                  </p:cNvPr>
                  <p:cNvSpPr/>
                  <p:nvPr/>
                </p:nvSpPr>
                <p:spPr>
                  <a:xfrm>
                    <a:off x="7172073" y="3423760"/>
                    <a:ext cx="83443" cy="101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9138B566-2B3A-808C-1B72-C71F1148B600}"/>
                      </a:ext>
                    </a:extLst>
                  </p:cNvPr>
                  <p:cNvSpPr/>
                  <p:nvPr/>
                </p:nvSpPr>
                <p:spPr>
                  <a:xfrm>
                    <a:off x="7798703" y="3342975"/>
                    <a:ext cx="83443" cy="101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3F60181-8DBE-E1E0-CC0F-12F09F77FB4C}"/>
                      </a:ext>
                    </a:extLst>
                  </p:cNvPr>
                  <p:cNvSpPr/>
                  <p:nvPr/>
                </p:nvSpPr>
                <p:spPr>
                  <a:xfrm>
                    <a:off x="4644591" y="5025251"/>
                    <a:ext cx="83443" cy="101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C4A802B-C953-D568-14EB-C13E7B4115D2}"/>
                      </a:ext>
                    </a:extLst>
                  </p:cNvPr>
                  <p:cNvSpPr/>
                  <p:nvPr/>
                </p:nvSpPr>
                <p:spPr>
                  <a:xfrm>
                    <a:off x="4013594" y="5253633"/>
                    <a:ext cx="83443" cy="101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8D523CD-C839-F452-EFD2-4B707865CF9F}"/>
                      </a:ext>
                    </a:extLst>
                  </p:cNvPr>
                  <p:cNvSpPr/>
                  <p:nvPr/>
                </p:nvSpPr>
                <p:spPr>
                  <a:xfrm>
                    <a:off x="4294599" y="1767154"/>
                    <a:ext cx="1030672" cy="118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7CC6602-2A79-E645-BE1F-25D1061E614C}"/>
                      </a:ext>
                    </a:extLst>
                  </p:cNvPr>
                  <p:cNvSpPr/>
                  <p:nvPr/>
                </p:nvSpPr>
                <p:spPr>
                  <a:xfrm>
                    <a:off x="4539466" y="1914913"/>
                    <a:ext cx="1030672" cy="118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3" name="Rectangle 42">
                <a:extLst>
                  <a:ext uri="{FF2B5EF4-FFF2-40B4-BE49-F238E27FC236}">
                    <a16:creationId xmlns:a16="http://schemas.microsoft.com/office/drawing/2014/main" id="{3729F224-C859-46DF-C583-D8EB7E6245BA}"/>
                  </a:ext>
                </a:extLst>
              </p:cNvPr>
              <p:cNvSpPr/>
              <p:nvPr/>
            </p:nvSpPr>
            <p:spPr>
              <a:xfrm rot="18694039">
                <a:off x="2926865" y="4269312"/>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01BB835-286F-43D8-2357-77D27171FDBE}"/>
                  </a:ext>
                </a:extLst>
              </p:cNvPr>
              <p:cNvSpPr/>
              <p:nvPr/>
            </p:nvSpPr>
            <p:spPr>
              <a:xfrm rot="18694039">
                <a:off x="2435873" y="4339046"/>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8AB155B5-3346-5E63-F056-75F7C88B29D7}"/>
                  </a:ext>
                </a:extLst>
              </p:cNvPr>
              <p:cNvSpPr/>
              <p:nvPr/>
            </p:nvSpPr>
            <p:spPr>
              <a:xfrm rot="18694039">
                <a:off x="3401242" y="4073802"/>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8E272FE-FF09-FF97-A5D3-13A89F84263F}"/>
                  </a:ext>
                </a:extLst>
              </p:cNvPr>
              <p:cNvSpPr/>
              <p:nvPr/>
            </p:nvSpPr>
            <p:spPr>
              <a:xfrm rot="18694039">
                <a:off x="4323109" y="2983627"/>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F26AAC3-4764-77F9-C9AF-B06CFDC81146}"/>
                  </a:ext>
                </a:extLst>
              </p:cNvPr>
              <p:cNvSpPr/>
              <p:nvPr/>
            </p:nvSpPr>
            <p:spPr>
              <a:xfrm rot="18694039">
                <a:off x="3956244" y="3637817"/>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TextBox 54">
              <a:extLst>
                <a:ext uri="{FF2B5EF4-FFF2-40B4-BE49-F238E27FC236}">
                  <a16:creationId xmlns:a16="http://schemas.microsoft.com/office/drawing/2014/main" id="{343C3A5F-D8B0-2732-45AE-580BA464E522}"/>
                </a:ext>
              </a:extLst>
            </p:cNvPr>
            <p:cNvSpPr txBox="1"/>
            <p:nvPr/>
          </p:nvSpPr>
          <p:spPr>
            <a:xfrm>
              <a:off x="2295449" y="5559972"/>
              <a:ext cx="3907494" cy="646331"/>
            </a:xfrm>
            <a:prstGeom prst="rect">
              <a:avLst/>
            </a:prstGeom>
            <a:noFill/>
          </p:spPr>
          <p:txBody>
            <a:bodyPr wrap="square" rtlCol="0">
              <a:spAutoFit/>
            </a:bodyPr>
            <a:lstStyle/>
            <a:p>
              <a:r>
                <a:rPr lang="en-US" sz="1200" dirty="0" err="1"/>
                <a:t>StR</a:t>
              </a:r>
              <a:r>
                <a:rPr lang="en-US" sz="1200" dirty="0"/>
                <a:t> with low experience in the first 3 years but with a rapid increase in experience in the last 2 years. Three years to go until CCT.</a:t>
              </a:r>
              <a:endParaRPr lang="en-GB" sz="1200" dirty="0"/>
            </a:p>
          </p:txBody>
        </p:sp>
      </p:grpSp>
      <p:grpSp>
        <p:nvGrpSpPr>
          <p:cNvPr id="57" name="Group 56">
            <a:extLst>
              <a:ext uri="{FF2B5EF4-FFF2-40B4-BE49-F238E27FC236}">
                <a16:creationId xmlns:a16="http://schemas.microsoft.com/office/drawing/2014/main" id="{199E9354-AA0D-F3E0-F24B-8ACB9CE2C301}"/>
              </a:ext>
            </a:extLst>
          </p:cNvPr>
          <p:cNvGrpSpPr/>
          <p:nvPr/>
        </p:nvGrpSpPr>
        <p:grpSpPr>
          <a:xfrm>
            <a:off x="6874866" y="1772026"/>
            <a:ext cx="3909791" cy="4240677"/>
            <a:chOff x="6874866" y="1772026"/>
            <a:chExt cx="3909791" cy="4240677"/>
          </a:xfrm>
        </p:grpSpPr>
        <p:grpSp>
          <p:nvGrpSpPr>
            <p:cNvPr id="53" name="Group 52">
              <a:extLst>
                <a:ext uri="{FF2B5EF4-FFF2-40B4-BE49-F238E27FC236}">
                  <a16:creationId xmlns:a16="http://schemas.microsoft.com/office/drawing/2014/main" id="{9BDDF87C-1DD7-3947-A566-C521560A9107}"/>
                </a:ext>
              </a:extLst>
            </p:cNvPr>
            <p:cNvGrpSpPr/>
            <p:nvPr/>
          </p:nvGrpSpPr>
          <p:grpSpPr>
            <a:xfrm>
              <a:off x="6874866" y="1772026"/>
              <a:ext cx="3909791" cy="3499692"/>
              <a:chOff x="6874866" y="1772026"/>
              <a:chExt cx="3909791" cy="3499692"/>
            </a:xfrm>
          </p:grpSpPr>
          <p:pic>
            <p:nvPicPr>
              <p:cNvPr id="30" name="Picture 29" descr="A graph with lines and numbers&#10;&#10;Description automatically generated">
                <a:extLst>
                  <a:ext uri="{FF2B5EF4-FFF2-40B4-BE49-F238E27FC236}">
                    <a16:creationId xmlns:a16="http://schemas.microsoft.com/office/drawing/2014/main" id="{290A98AE-7F05-85DE-E882-2CDC1ACC2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866" y="1772026"/>
                <a:ext cx="3909791" cy="3499692"/>
              </a:xfrm>
              <a:prstGeom prst="rect">
                <a:avLst/>
              </a:prstGeom>
              <a:ln>
                <a:solidFill>
                  <a:schemeClr val="tx1"/>
                </a:solidFill>
              </a:ln>
              <a:effectLst>
                <a:outerShdw blurRad="50800" dist="38100" algn="l" rotWithShape="0">
                  <a:prstClr val="black">
                    <a:alpha val="40000"/>
                  </a:prstClr>
                </a:outerShdw>
              </a:effectLst>
            </p:spPr>
          </p:pic>
          <p:sp>
            <p:nvSpPr>
              <p:cNvPr id="48" name="Rectangle 47">
                <a:extLst>
                  <a:ext uri="{FF2B5EF4-FFF2-40B4-BE49-F238E27FC236}">
                    <a16:creationId xmlns:a16="http://schemas.microsoft.com/office/drawing/2014/main" id="{4288553F-02B9-DE5D-3116-2E4743283403}"/>
                  </a:ext>
                </a:extLst>
              </p:cNvPr>
              <p:cNvSpPr/>
              <p:nvPr/>
            </p:nvSpPr>
            <p:spPr>
              <a:xfrm rot="18694039">
                <a:off x="8928446" y="3370456"/>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FCD08E9-8552-625E-345E-9B1A0FAF2BA5}"/>
                  </a:ext>
                </a:extLst>
              </p:cNvPr>
              <p:cNvSpPr/>
              <p:nvPr/>
            </p:nvSpPr>
            <p:spPr>
              <a:xfrm rot="18694039">
                <a:off x="8485534" y="3637817"/>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CC450D5-153D-7536-87F1-9713A174F69D}"/>
                  </a:ext>
                </a:extLst>
              </p:cNvPr>
              <p:cNvSpPr/>
              <p:nvPr/>
            </p:nvSpPr>
            <p:spPr>
              <a:xfrm rot="18694039">
                <a:off x="7956896" y="3919283"/>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D3715BD-BE69-9485-2C69-9132FAD1D87D}"/>
                  </a:ext>
                </a:extLst>
              </p:cNvPr>
              <p:cNvSpPr/>
              <p:nvPr/>
            </p:nvSpPr>
            <p:spPr>
              <a:xfrm rot="18694039">
                <a:off x="7496158" y="4135305"/>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4A07C14-2046-F874-699A-1DD8255E0ADA}"/>
                  </a:ext>
                </a:extLst>
              </p:cNvPr>
              <p:cNvSpPr/>
              <p:nvPr/>
            </p:nvSpPr>
            <p:spPr>
              <a:xfrm rot="18694039">
                <a:off x="7099645" y="4265922"/>
                <a:ext cx="45719" cy="457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a:extLst>
                <a:ext uri="{FF2B5EF4-FFF2-40B4-BE49-F238E27FC236}">
                  <a16:creationId xmlns:a16="http://schemas.microsoft.com/office/drawing/2014/main" id="{53ECCE64-3896-336E-4836-142A5AA60DD9}"/>
                </a:ext>
              </a:extLst>
            </p:cNvPr>
            <p:cNvSpPr txBox="1"/>
            <p:nvPr/>
          </p:nvSpPr>
          <p:spPr>
            <a:xfrm>
              <a:off x="6874866" y="5551038"/>
              <a:ext cx="3907494" cy="461665"/>
            </a:xfrm>
            <a:prstGeom prst="rect">
              <a:avLst/>
            </a:prstGeom>
            <a:noFill/>
          </p:spPr>
          <p:txBody>
            <a:bodyPr wrap="square" rtlCol="0">
              <a:spAutoFit/>
            </a:bodyPr>
            <a:lstStyle/>
            <a:p>
              <a:r>
                <a:rPr lang="en-US" sz="1200" dirty="0" err="1"/>
                <a:t>StR</a:t>
              </a:r>
              <a:r>
                <a:rPr lang="en-US" sz="1200" dirty="0"/>
                <a:t> with typical experience just above the 50</a:t>
              </a:r>
              <a:r>
                <a:rPr lang="en-US" sz="1200" baseline="30000" dirty="0"/>
                <a:t>th</a:t>
              </a:r>
              <a:r>
                <a:rPr lang="en-US" sz="1200" dirty="0"/>
                <a:t> centile. Three years to go until CCT.</a:t>
              </a:r>
              <a:endParaRPr lang="en-GB" sz="1200" dirty="0"/>
            </a:p>
          </p:txBody>
        </p:sp>
      </p:grpSp>
    </p:spTree>
    <p:extLst>
      <p:ext uri="{BB962C8B-B14F-4D97-AF65-F5344CB8AC3E}">
        <p14:creationId xmlns:p14="http://schemas.microsoft.com/office/powerpoint/2010/main" val="219964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3F0EC-9391-F154-3177-B58FF22AC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6836B-805F-F58B-13AF-71EC791E7901}"/>
              </a:ext>
            </a:extLst>
          </p:cNvPr>
          <p:cNvSpPr>
            <a:spLocks noGrp="1"/>
          </p:cNvSpPr>
          <p:nvPr>
            <p:ph type="title"/>
          </p:nvPr>
        </p:nvSpPr>
        <p:spPr/>
        <p:txBody>
          <a:bodyPr/>
          <a:lstStyle/>
          <a:p>
            <a:r>
              <a:rPr lang="en-US" dirty="0"/>
              <a:t>Supervision Ratio Chart</a:t>
            </a:r>
            <a:endParaRPr lang="en-GB" dirty="0"/>
          </a:p>
        </p:txBody>
      </p:sp>
      <p:sp>
        <p:nvSpPr>
          <p:cNvPr id="3" name="TextBox 2">
            <a:extLst>
              <a:ext uri="{FF2B5EF4-FFF2-40B4-BE49-F238E27FC236}">
                <a16:creationId xmlns:a16="http://schemas.microsoft.com/office/drawing/2014/main" id="{F8E7638E-C01C-7D29-3314-CCD472BF8666}"/>
              </a:ext>
            </a:extLst>
          </p:cNvPr>
          <p:cNvSpPr txBox="1"/>
          <p:nvPr/>
        </p:nvSpPr>
        <p:spPr>
          <a:xfrm>
            <a:off x="1347104" y="1688577"/>
            <a:ext cx="10006695" cy="3110723"/>
          </a:xfrm>
          <a:prstGeom prst="rect">
            <a:avLst/>
          </a:prstGeom>
          <a:noFill/>
        </p:spPr>
        <p:txBody>
          <a:bodyPr wrap="square" rtlCol="0">
            <a:spAutoFit/>
          </a:bodyPr>
          <a:lstStyle/>
          <a:p>
            <a:pPr lvl="1">
              <a:lnSpc>
                <a:spcPct val="150000"/>
              </a:lnSpc>
            </a:pPr>
            <a:endParaRPr lang="en-US" sz="1200" dirty="0"/>
          </a:p>
          <a:p>
            <a:pPr lvl="1">
              <a:lnSpc>
                <a:spcPct val="150000"/>
              </a:lnSpc>
            </a:pPr>
            <a:r>
              <a:rPr lang="en-US" sz="1200" b="1" dirty="0"/>
              <a:t>Which operations count?</a:t>
            </a:r>
          </a:p>
          <a:p>
            <a:pPr lvl="1">
              <a:lnSpc>
                <a:spcPct val="150000"/>
              </a:lnSpc>
            </a:pPr>
            <a:r>
              <a:rPr lang="en-US" sz="1200" dirty="0"/>
              <a:t>Currently all procedures at all supervision levels but the procedure list can be restricted by the specialty logbook lead / SAC if required.</a:t>
            </a:r>
          </a:p>
          <a:p>
            <a:pPr lvl="1">
              <a:lnSpc>
                <a:spcPct val="150000"/>
              </a:lnSpc>
            </a:pPr>
            <a:endParaRPr lang="en-US" sz="1200" dirty="0"/>
          </a:p>
          <a:p>
            <a:pPr lvl="1">
              <a:lnSpc>
                <a:spcPct val="150000"/>
              </a:lnSpc>
            </a:pPr>
            <a:r>
              <a:rPr lang="en-US" sz="1200" b="1" dirty="0"/>
              <a:t>What is meant by first surgeon?</a:t>
            </a:r>
          </a:p>
          <a:p>
            <a:pPr lvl="1">
              <a:lnSpc>
                <a:spcPct val="150000"/>
              </a:lnSpc>
            </a:pPr>
            <a:r>
              <a:rPr lang="en-US" sz="1200" dirty="0"/>
              <a:t>First surgeon is calculated by adding P, S-TS, S-TU and T together. In these graphs this is then compared to A. Observed cases (O) are not included.</a:t>
            </a:r>
          </a:p>
          <a:p>
            <a:pPr lvl="1">
              <a:lnSpc>
                <a:spcPct val="150000"/>
              </a:lnSpc>
            </a:pPr>
            <a:endParaRPr lang="en-US" sz="1200" dirty="0"/>
          </a:p>
          <a:p>
            <a:pPr lvl="1">
              <a:lnSpc>
                <a:spcPct val="150000"/>
              </a:lnSpc>
            </a:pPr>
            <a:r>
              <a:rPr lang="en-US" sz="1200" b="1" dirty="0"/>
              <a:t>Interpreting the chart</a:t>
            </a:r>
          </a:p>
          <a:p>
            <a:pPr lvl="1">
              <a:lnSpc>
                <a:spcPct val="150000"/>
              </a:lnSpc>
            </a:pPr>
            <a:r>
              <a:rPr lang="en-US" sz="1200" dirty="0"/>
              <a:t>This chart is designed to show the proportion of cases that a trainee is doing all or part of.  There is no distinction between P, S-TS, S-TU or T as they all suggest that a trainer is sufficiently confident in a trainee’s ability to allow them to do at least part of the operation. The proportion of 1</a:t>
            </a:r>
            <a:r>
              <a:rPr lang="en-US" sz="1200" baseline="30000" dirty="0"/>
              <a:t>st</a:t>
            </a:r>
            <a:r>
              <a:rPr lang="en-US" sz="1200" dirty="0"/>
              <a:t> surgeon cases normally rises as training progresses. The bars show the national means.</a:t>
            </a:r>
          </a:p>
        </p:txBody>
      </p:sp>
    </p:spTree>
    <p:extLst>
      <p:ext uri="{BB962C8B-B14F-4D97-AF65-F5344CB8AC3E}">
        <p14:creationId xmlns:p14="http://schemas.microsoft.com/office/powerpoint/2010/main" val="231762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D116-388E-4D60-A0E6-EC37A43C879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61B8A3F-58AA-7C03-53D3-F7FAB3951056}"/>
              </a:ext>
            </a:extLst>
          </p:cNvPr>
          <p:cNvSpPr txBox="1">
            <a:spLocks/>
          </p:cNvSpPr>
          <p:nvPr/>
        </p:nvSpPr>
        <p:spPr>
          <a:xfrm>
            <a:off x="1775926" y="855436"/>
            <a:ext cx="9730274" cy="1004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Supervision Ratio Chart examples</a:t>
            </a:r>
            <a:endParaRPr lang="en-GB" dirty="0"/>
          </a:p>
        </p:txBody>
      </p:sp>
      <p:grpSp>
        <p:nvGrpSpPr>
          <p:cNvPr id="68" name="Group 67">
            <a:extLst>
              <a:ext uri="{FF2B5EF4-FFF2-40B4-BE49-F238E27FC236}">
                <a16:creationId xmlns:a16="http://schemas.microsoft.com/office/drawing/2014/main" id="{B6C03834-F1BC-0764-3327-C005A1130063}"/>
              </a:ext>
            </a:extLst>
          </p:cNvPr>
          <p:cNvGrpSpPr/>
          <p:nvPr/>
        </p:nvGrpSpPr>
        <p:grpSpPr>
          <a:xfrm>
            <a:off x="2080047" y="1958042"/>
            <a:ext cx="3907494" cy="4359752"/>
            <a:chOff x="2080047" y="1958042"/>
            <a:chExt cx="3907494" cy="4359752"/>
          </a:xfrm>
        </p:grpSpPr>
        <p:pic>
          <p:nvPicPr>
            <p:cNvPr id="24" name="Picture 23" descr="A graph of a patient&#10;&#10;Description automatically generated with medium confidence">
              <a:extLst>
                <a:ext uri="{FF2B5EF4-FFF2-40B4-BE49-F238E27FC236}">
                  <a16:creationId xmlns:a16="http://schemas.microsoft.com/office/drawing/2014/main" id="{6A69234D-29E5-F763-7684-057503105984}"/>
                </a:ext>
              </a:extLst>
            </p:cNvPr>
            <p:cNvPicPr>
              <a:picLocks noChangeAspect="1"/>
            </p:cNvPicPr>
            <p:nvPr/>
          </p:nvPicPr>
          <p:blipFill rotWithShape="1">
            <a:blip r:embed="rId2">
              <a:extLst>
                <a:ext uri="{28A0092B-C50C-407E-A947-70E740481C1C}">
                  <a14:useLocalDpi xmlns:a14="http://schemas.microsoft.com/office/drawing/2010/main" val="0"/>
                </a:ext>
              </a:extLst>
            </a:blip>
            <a:srcRect b="8203"/>
            <a:stretch/>
          </p:blipFill>
          <p:spPr>
            <a:xfrm>
              <a:off x="2080047" y="1958042"/>
              <a:ext cx="3846428" cy="3615750"/>
            </a:xfrm>
            <a:prstGeom prst="rect">
              <a:avLst/>
            </a:prstGeom>
            <a:ln>
              <a:solidFill>
                <a:schemeClr val="tx1"/>
              </a:solidFill>
            </a:ln>
            <a:effectLst>
              <a:outerShdw blurRad="50800" dist="38100" algn="l" rotWithShape="0">
                <a:prstClr val="black">
                  <a:alpha val="40000"/>
                </a:prstClr>
              </a:outerShdw>
            </a:effectLst>
          </p:spPr>
        </p:pic>
        <p:sp>
          <p:nvSpPr>
            <p:cNvPr id="26" name="Rectangle 25">
              <a:extLst>
                <a:ext uri="{FF2B5EF4-FFF2-40B4-BE49-F238E27FC236}">
                  <a16:creationId xmlns:a16="http://schemas.microsoft.com/office/drawing/2014/main" id="{24BAC5A3-CA16-6BA0-07F0-3DECF419A588}"/>
                </a:ext>
              </a:extLst>
            </p:cNvPr>
            <p:cNvSpPr/>
            <p:nvPr/>
          </p:nvSpPr>
          <p:spPr>
            <a:xfrm rot="18698474">
              <a:off x="2574195" y="3365539"/>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E362695-A7B8-5E0F-A813-D97B7BD7C284}"/>
                </a:ext>
              </a:extLst>
            </p:cNvPr>
            <p:cNvSpPr/>
            <p:nvPr/>
          </p:nvSpPr>
          <p:spPr>
            <a:xfrm rot="18698474">
              <a:off x="2885904" y="3205968"/>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E420592-E894-6EDD-E4B3-03D862784F7E}"/>
                </a:ext>
              </a:extLst>
            </p:cNvPr>
            <p:cNvSpPr/>
            <p:nvPr/>
          </p:nvSpPr>
          <p:spPr>
            <a:xfrm rot="18698474">
              <a:off x="3211691" y="3127079"/>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434A0E5-BE31-989B-8EDE-C9A96DF06CC8}"/>
                </a:ext>
              </a:extLst>
            </p:cNvPr>
            <p:cNvSpPr/>
            <p:nvPr/>
          </p:nvSpPr>
          <p:spPr>
            <a:xfrm rot="18698474">
              <a:off x="3507519" y="3110941"/>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37619E56-DE55-F714-4715-987A9CB08588}"/>
                </a:ext>
              </a:extLst>
            </p:cNvPr>
            <p:cNvSpPr/>
            <p:nvPr/>
          </p:nvSpPr>
          <p:spPr>
            <a:xfrm rot="18698474">
              <a:off x="3836890" y="3358368"/>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4B2601B5-2180-5FCC-57B5-F6691FB7C32D}"/>
                </a:ext>
              </a:extLst>
            </p:cNvPr>
            <p:cNvSpPr txBox="1"/>
            <p:nvPr/>
          </p:nvSpPr>
          <p:spPr>
            <a:xfrm>
              <a:off x="2080047" y="5671463"/>
              <a:ext cx="3907494" cy="646331"/>
            </a:xfrm>
            <a:prstGeom prst="rect">
              <a:avLst/>
            </a:prstGeom>
            <a:noFill/>
          </p:spPr>
          <p:txBody>
            <a:bodyPr wrap="square" rtlCol="0">
              <a:spAutoFit/>
            </a:bodyPr>
            <a:lstStyle/>
            <a:p>
              <a:r>
                <a:rPr lang="en-US" sz="1200" dirty="0" err="1"/>
                <a:t>StR</a:t>
              </a:r>
              <a:r>
                <a:rPr lang="en-US" sz="1200" dirty="0"/>
                <a:t> with above average levels of independent operating in the first 3 years but declining independence in the last two. Three years to go until CCT.</a:t>
              </a:r>
              <a:endParaRPr lang="en-GB" sz="1200" dirty="0"/>
            </a:p>
          </p:txBody>
        </p:sp>
      </p:grpSp>
      <p:grpSp>
        <p:nvGrpSpPr>
          <p:cNvPr id="67" name="Group 66">
            <a:extLst>
              <a:ext uri="{FF2B5EF4-FFF2-40B4-BE49-F238E27FC236}">
                <a16:creationId xmlns:a16="http://schemas.microsoft.com/office/drawing/2014/main" id="{E1BBC611-B32E-2E06-9C83-5215889E90D4}"/>
              </a:ext>
            </a:extLst>
          </p:cNvPr>
          <p:cNvGrpSpPr/>
          <p:nvPr/>
        </p:nvGrpSpPr>
        <p:grpSpPr>
          <a:xfrm>
            <a:off x="6684876" y="1958042"/>
            <a:ext cx="3907494" cy="4175086"/>
            <a:chOff x="6684876" y="1958042"/>
            <a:chExt cx="3907494" cy="4175086"/>
          </a:xfrm>
        </p:grpSpPr>
        <p:pic>
          <p:nvPicPr>
            <p:cNvPr id="25" name="Picture 24" descr="A graph of a patient&#10;&#10;Description automatically generated with medium confidence">
              <a:extLst>
                <a:ext uri="{FF2B5EF4-FFF2-40B4-BE49-F238E27FC236}">
                  <a16:creationId xmlns:a16="http://schemas.microsoft.com/office/drawing/2014/main" id="{8E1D27D4-7018-00B0-B1EE-C5D06569715A}"/>
                </a:ext>
              </a:extLst>
            </p:cNvPr>
            <p:cNvPicPr>
              <a:picLocks noChangeAspect="1"/>
            </p:cNvPicPr>
            <p:nvPr/>
          </p:nvPicPr>
          <p:blipFill rotWithShape="1">
            <a:blip r:embed="rId2">
              <a:extLst>
                <a:ext uri="{28A0092B-C50C-407E-A947-70E740481C1C}">
                  <a14:useLocalDpi xmlns:a14="http://schemas.microsoft.com/office/drawing/2010/main" val="0"/>
                </a:ext>
              </a:extLst>
            </a:blip>
            <a:srcRect b="8203"/>
            <a:stretch/>
          </p:blipFill>
          <p:spPr>
            <a:xfrm>
              <a:off x="6715409" y="1958042"/>
              <a:ext cx="3846428" cy="3615750"/>
            </a:xfrm>
            <a:prstGeom prst="rect">
              <a:avLst/>
            </a:prstGeom>
            <a:ln>
              <a:solidFill>
                <a:schemeClr val="tx1"/>
              </a:solidFill>
            </a:ln>
            <a:effectLst>
              <a:outerShdw blurRad="50800" dist="38100" algn="l" rotWithShape="0">
                <a:prstClr val="black">
                  <a:alpha val="40000"/>
                </a:prstClr>
              </a:outerShdw>
            </a:effectLst>
          </p:spPr>
        </p:pic>
        <p:sp>
          <p:nvSpPr>
            <p:cNvPr id="60" name="Rectangle 59">
              <a:extLst>
                <a:ext uri="{FF2B5EF4-FFF2-40B4-BE49-F238E27FC236}">
                  <a16:creationId xmlns:a16="http://schemas.microsoft.com/office/drawing/2014/main" id="{763A0B89-6A5F-199E-3A37-71F21905AFF0}"/>
                </a:ext>
              </a:extLst>
            </p:cNvPr>
            <p:cNvSpPr/>
            <p:nvPr/>
          </p:nvSpPr>
          <p:spPr>
            <a:xfrm rot="18698474">
              <a:off x="7217870" y="3430813"/>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2C5C11A-4131-9133-266A-45A4E1DDF8BD}"/>
                </a:ext>
              </a:extLst>
            </p:cNvPr>
            <p:cNvSpPr/>
            <p:nvPr/>
          </p:nvSpPr>
          <p:spPr>
            <a:xfrm rot="18698474">
              <a:off x="7512675" y="3545260"/>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4D093267-354B-D8A8-C109-FFBFE3B7429D}"/>
                </a:ext>
              </a:extLst>
            </p:cNvPr>
            <p:cNvSpPr/>
            <p:nvPr/>
          </p:nvSpPr>
          <p:spPr>
            <a:xfrm rot="18698474">
              <a:off x="7849220" y="3332468"/>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FC30A6FE-B1A5-D9C0-44BF-BC607AB8264A}"/>
                </a:ext>
              </a:extLst>
            </p:cNvPr>
            <p:cNvSpPr/>
            <p:nvPr/>
          </p:nvSpPr>
          <p:spPr>
            <a:xfrm rot="18698474">
              <a:off x="8151199" y="3212040"/>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310F351D-E667-93BD-2D77-E7B3E383F47D}"/>
                </a:ext>
              </a:extLst>
            </p:cNvPr>
            <p:cNvSpPr/>
            <p:nvPr/>
          </p:nvSpPr>
          <p:spPr>
            <a:xfrm rot="18698474">
              <a:off x="8467254" y="3091944"/>
              <a:ext cx="45719" cy="491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4EB3BDEC-2028-5F7E-ADBE-92F2705169A3}"/>
                </a:ext>
              </a:extLst>
            </p:cNvPr>
            <p:cNvSpPr txBox="1"/>
            <p:nvPr/>
          </p:nvSpPr>
          <p:spPr>
            <a:xfrm>
              <a:off x="6684876" y="5671463"/>
              <a:ext cx="3907494" cy="461665"/>
            </a:xfrm>
            <a:prstGeom prst="rect">
              <a:avLst/>
            </a:prstGeom>
            <a:noFill/>
          </p:spPr>
          <p:txBody>
            <a:bodyPr wrap="square" rtlCol="0">
              <a:spAutoFit/>
            </a:bodyPr>
            <a:lstStyle/>
            <a:p>
              <a:r>
                <a:rPr lang="en-US" sz="1200" dirty="0" err="1"/>
                <a:t>StR</a:t>
              </a:r>
              <a:r>
                <a:rPr lang="en-US" sz="1200" dirty="0"/>
                <a:t> with typical supervision ratios. Three years to go until CCT.</a:t>
              </a:r>
              <a:endParaRPr lang="en-GB" sz="1200" dirty="0"/>
            </a:p>
          </p:txBody>
        </p:sp>
      </p:grpSp>
    </p:spTree>
    <p:extLst>
      <p:ext uri="{BB962C8B-B14F-4D97-AF65-F5344CB8AC3E}">
        <p14:creationId xmlns:p14="http://schemas.microsoft.com/office/powerpoint/2010/main" val="238656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0823-FE06-7A78-8DBF-CBA7B13629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7B521-2099-3412-8295-BF5C3E1060A5}"/>
              </a:ext>
            </a:extLst>
          </p:cNvPr>
          <p:cNvSpPr>
            <a:spLocks noGrp="1"/>
          </p:cNvSpPr>
          <p:nvPr>
            <p:ph type="title"/>
          </p:nvPr>
        </p:nvSpPr>
        <p:spPr/>
        <p:txBody>
          <a:bodyPr/>
          <a:lstStyle/>
          <a:p>
            <a:r>
              <a:rPr lang="en-US" dirty="0"/>
              <a:t>Unbundling Chart</a:t>
            </a:r>
            <a:endParaRPr lang="en-GB" dirty="0"/>
          </a:p>
        </p:txBody>
      </p:sp>
      <p:sp>
        <p:nvSpPr>
          <p:cNvPr id="3" name="TextBox 2">
            <a:extLst>
              <a:ext uri="{FF2B5EF4-FFF2-40B4-BE49-F238E27FC236}">
                <a16:creationId xmlns:a16="http://schemas.microsoft.com/office/drawing/2014/main" id="{3FEB82D7-DA8B-D2EA-7B5C-DAA4D878BEB3}"/>
              </a:ext>
            </a:extLst>
          </p:cNvPr>
          <p:cNvSpPr txBox="1"/>
          <p:nvPr/>
        </p:nvSpPr>
        <p:spPr>
          <a:xfrm>
            <a:off x="1347105" y="1688577"/>
            <a:ext cx="9936980" cy="3664721"/>
          </a:xfrm>
          <a:prstGeom prst="rect">
            <a:avLst/>
          </a:prstGeom>
          <a:noFill/>
        </p:spPr>
        <p:txBody>
          <a:bodyPr wrap="square" rtlCol="0">
            <a:spAutoFit/>
          </a:bodyPr>
          <a:lstStyle/>
          <a:p>
            <a:pPr lvl="1">
              <a:lnSpc>
                <a:spcPct val="150000"/>
              </a:lnSpc>
            </a:pPr>
            <a:endParaRPr lang="en-US" sz="1200" dirty="0"/>
          </a:p>
          <a:p>
            <a:pPr lvl="1">
              <a:lnSpc>
                <a:spcPct val="150000"/>
              </a:lnSpc>
            </a:pPr>
            <a:r>
              <a:rPr lang="en-US" sz="1200" b="1" dirty="0"/>
              <a:t>Which operations count?</a:t>
            </a:r>
          </a:p>
          <a:p>
            <a:pPr lvl="1">
              <a:lnSpc>
                <a:spcPct val="150000"/>
              </a:lnSpc>
            </a:pPr>
            <a:r>
              <a:rPr lang="en-US" sz="1200" dirty="0"/>
              <a:t>Currently all procedures at all supervision levels but the procedure list can be restricted by the specialty logbook lead / SAC if required.</a:t>
            </a:r>
          </a:p>
          <a:p>
            <a:pPr lvl="1">
              <a:lnSpc>
                <a:spcPct val="150000"/>
              </a:lnSpc>
            </a:pPr>
            <a:endParaRPr lang="en-US" sz="1200" dirty="0"/>
          </a:p>
          <a:p>
            <a:pPr lvl="1">
              <a:lnSpc>
                <a:spcPct val="150000"/>
              </a:lnSpc>
            </a:pPr>
            <a:r>
              <a:rPr lang="en-US" sz="1200" b="1" dirty="0"/>
              <a:t>What is meant by unbundling ratio?</a:t>
            </a:r>
          </a:p>
          <a:p>
            <a:pPr lvl="1">
              <a:lnSpc>
                <a:spcPct val="150000"/>
              </a:lnSpc>
            </a:pPr>
            <a:r>
              <a:rPr lang="en-US" sz="1200" dirty="0"/>
              <a:t>A case is counted as unbundled when more than one procedure is performed on the same patient on the same day.  The total number of unbundled cases is then expressed as a percentage of all cases.</a:t>
            </a:r>
          </a:p>
          <a:p>
            <a:pPr lvl="1">
              <a:lnSpc>
                <a:spcPct val="150000"/>
              </a:lnSpc>
            </a:pPr>
            <a:endParaRPr lang="en-US" sz="1200" dirty="0"/>
          </a:p>
          <a:p>
            <a:pPr lvl="1">
              <a:lnSpc>
                <a:spcPct val="150000"/>
              </a:lnSpc>
            </a:pPr>
            <a:r>
              <a:rPr lang="en-US" sz="1200" b="1" dirty="0"/>
              <a:t>Interpreting the chart</a:t>
            </a:r>
          </a:p>
          <a:p>
            <a:pPr lvl="1">
              <a:lnSpc>
                <a:spcPct val="150000"/>
              </a:lnSpc>
            </a:pPr>
            <a:r>
              <a:rPr lang="en-US" sz="1200" dirty="0"/>
              <a:t>There are situations in surgery where multiple procedures may be performed at the same time on a single patient or concurrently within a few hours. The unbundling ratio should not therefore be zero.  However, deliberately breaking a single procedure up into multiple procedures to push up logbook numbers has been identified as a problem in some specialties and is not uniformly distributed. The unbundling index has been developed to counteract this practice. The chart shows the trainee, training </a:t>
            </a:r>
            <a:r>
              <a:rPr lang="en-US" sz="1200" dirty="0" err="1"/>
              <a:t>programme</a:t>
            </a:r>
            <a:r>
              <a:rPr lang="en-US" sz="1200" dirty="0"/>
              <a:t> and national figures over the last year and throughout training.</a:t>
            </a:r>
          </a:p>
        </p:txBody>
      </p:sp>
    </p:spTree>
    <p:extLst>
      <p:ext uri="{BB962C8B-B14F-4D97-AF65-F5344CB8AC3E}">
        <p14:creationId xmlns:p14="http://schemas.microsoft.com/office/powerpoint/2010/main" val="1906559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1359</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Peer Analysis Report</vt:lpstr>
      <vt:lpstr>Peer Analysis Report</vt:lpstr>
      <vt:lpstr>Peer Analysis Report</vt:lpstr>
      <vt:lpstr>Operating “Growth” Chart</vt:lpstr>
      <vt:lpstr>Operating “Growth” Chart examples</vt:lpstr>
      <vt:lpstr>Supervision Ratio Chart</vt:lpstr>
      <vt:lpstr>PowerPoint Presentation</vt:lpstr>
      <vt:lpstr>Unbundling Chart</vt:lpstr>
      <vt:lpstr>Unbundling Chart examples</vt:lpstr>
      <vt:lpstr>Breadth of Training Chart</vt:lpstr>
      <vt:lpstr>Breadth of Training Chart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Thomson</dc:creator>
  <cp:lastModifiedBy>James Allen</cp:lastModifiedBy>
  <cp:revision>54</cp:revision>
  <dcterms:created xsi:type="dcterms:W3CDTF">2023-08-30T12:43:23Z</dcterms:created>
  <dcterms:modified xsi:type="dcterms:W3CDTF">2024-03-31T08:03:08Z</dcterms:modified>
</cp:coreProperties>
</file>